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8" r:id="rId2"/>
    <p:sldId id="327" r:id="rId3"/>
    <p:sldId id="300" r:id="rId4"/>
    <p:sldId id="278" r:id="rId5"/>
    <p:sldId id="261" r:id="rId6"/>
    <p:sldId id="268" r:id="rId7"/>
    <p:sldId id="337" r:id="rId8"/>
    <p:sldId id="280" r:id="rId9"/>
    <p:sldId id="281" r:id="rId10"/>
    <p:sldId id="307" r:id="rId11"/>
    <p:sldId id="284" r:id="rId12"/>
    <p:sldId id="304" r:id="rId13"/>
    <p:sldId id="303" r:id="rId14"/>
    <p:sldId id="328" r:id="rId15"/>
    <p:sldId id="330" r:id="rId16"/>
    <p:sldId id="294" r:id="rId17"/>
    <p:sldId id="297" r:id="rId18"/>
    <p:sldId id="316" r:id="rId19"/>
    <p:sldId id="288" r:id="rId20"/>
    <p:sldId id="295" r:id="rId21"/>
    <p:sldId id="259" r:id="rId22"/>
    <p:sldId id="266" r:id="rId23"/>
    <p:sldId id="314" r:id="rId24"/>
    <p:sldId id="265" r:id="rId25"/>
    <p:sldId id="306" r:id="rId26"/>
    <p:sldId id="326" r:id="rId27"/>
    <p:sldId id="333" r:id="rId28"/>
    <p:sldId id="292" r:id="rId29"/>
    <p:sldId id="282" r:id="rId30"/>
    <p:sldId id="320" r:id="rId31"/>
    <p:sldId id="321" r:id="rId32"/>
    <p:sldId id="309" r:id="rId33"/>
    <p:sldId id="336" r:id="rId34"/>
    <p:sldId id="287" r:id="rId35"/>
    <p:sldId id="283" r:id="rId36"/>
    <p:sldId id="269" r:id="rId37"/>
    <p:sldId id="305" r:id="rId38"/>
    <p:sldId id="338" r:id="rId39"/>
    <p:sldId id="270" r:id="rId40"/>
    <p:sldId id="260" r:id="rId41"/>
    <p:sldId id="324" r:id="rId42"/>
    <p:sldId id="262" r:id="rId43"/>
    <p:sldId id="332" r:id="rId44"/>
    <p:sldId id="289" r:id="rId45"/>
    <p:sldId id="279" r:id="rId46"/>
    <p:sldId id="299" r:id="rId47"/>
    <p:sldId id="293" r:id="rId48"/>
    <p:sldId id="274" r:id="rId49"/>
    <p:sldId id="31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56" autoAdjust="0"/>
    <p:restoredTop sz="71696" autoAdjust="0"/>
  </p:normalViewPr>
  <p:slideViewPr>
    <p:cSldViewPr snapToGrid="0">
      <p:cViewPr varScale="1">
        <p:scale>
          <a:sx n="82" d="100"/>
          <a:sy n="82" d="100"/>
        </p:scale>
        <p:origin x="960"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38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08EB9D-79FB-4F66-A1F5-CCDF31C02D7C}" type="datetimeFigureOut">
              <a:rPr lang="en-US" smtClean="0"/>
              <a:t>10/23/2021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CF91AF-B76C-4B61-A6F0-63CA9D73C4FC}" type="slidenum">
              <a:rPr lang="en-US" smtClean="0"/>
              <a:t>‹#›</a:t>
            </a:fld>
            <a:endParaRPr lang="en-US"/>
          </a:p>
        </p:txBody>
      </p:sp>
    </p:spTree>
    <p:extLst>
      <p:ext uri="{BB962C8B-B14F-4D97-AF65-F5344CB8AC3E}">
        <p14:creationId xmlns:p14="http://schemas.microsoft.com/office/powerpoint/2010/main" val="114022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91AF-B76C-4B61-A6F0-63CA9D73C4FC}" type="slidenum">
              <a:rPr lang="en-US" smtClean="0"/>
              <a:t>2</a:t>
            </a:fld>
            <a:endParaRPr lang="en-US"/>
          </a:p>
        </p:txBody>
      </p:sp>
    </p:spTree>
    <p:extLst>
      <p:ext uri="{BB962C8B-B14F-4D97-AF65-F5344CB8AC3E}">
        <p14:creationId xmlns:p14="http://schemas.microsoft.com/office/powerpoint/2010/main" val="1439580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91AF-B76C-4B61-A6F0-63CA9D73C4FC}" type="slidenum">
              <a:rPr lang="en-US" smtClean="0"/>
              <a:t>32</a:t>
            </a:fld>
            <a:endParaRPr lang="en-US"/>
          </a:p>
        </p:txBody>
      </p:sp>
    </p:spTree>
    <p:extLst>
      <p:ext uri="{BB962C8B-B14F-4D97-AF65-F5344CB8AC3E}">
        <p14:creationId xmlns:p14="http://schemas.microsoft.com/office/powerpoint/2010/main" val="1254464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91AF-B76C-4B61-A6F0-63CA9D73C4FC}" type="slidenum">
              <a:rPr lang="en-US" smtClean="0"/>
              <a:t>41</a:t>
            </a:fld>
            <a:endParaRPr lang="en-US"/>
          </a:p>
        </p:txBody>
      </p:sp>
    </p:spTree>
    <p:extLst>
      <p:ext uri="{BB962C8B-B14F-4D97-AF65-F5344CB8AC3E}">
        <p14:creationId xmlns:p14="http://schemas.microsoft.com/office/powerpoint/2010/main" val="3690658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91AF-B76C-4B61-A6F0-63CA9D73C4FC}" type="slidenum">
              <a:rPr lang="en-US" smtClean="0"/>
              <a:t>44</a:t>
            </a:fld>
            <a:endParaRPr lang="en-US"/>
          </a:p>
        </p:txBody>
      </p:sp>
    </p:spTree>
    <p:extLst>
      <p:ext uri="{BB962C8B-B14F-4D97-AF65-F5344CB8AC3E}">
        <p14:creationId xmlns:p14="http://schemas.microsoft.com/office/powerpoint/2010/main" val="1107230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CF91AF-B76C-4B61-A6F0-63CA9D73C4FC}" type="slidenum">
              <a:rPr lang="en-US" smtClean="0"/>
              <a:t>47</a:t>
            </a:fld>
            <a:endParaRPr lang="en-US"/>
          </a:p>
        </p:txBody>
      </p:sp>
    </p:spTree>
    <p:extLst>
      <p:ext uri="{BB962C8B-B14F-4D97-AF65-F5344CB8AC3E}">
        <p14:creationId xmlns:p14="http://schemas.microsoft.com/office/powerpoint/2010/main" val="2641238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91AF-B76C-4B61-A6F0-63CA9D73C4FC}" type="slidenum">
              <a:rPr lang="en-US" smtClean="0"/>
              <a:t>48</a:t>
            </a:fld>
            <a:endParaRPr lang="en-US"/>
          </a:p>
        </p:txBody>
      </p:sp>
    </p:spTree>
    <p:extLst>
      <p:ext uri="{BB962C8B-B14F-4D97-AF65-F5344CB8AC3E}">
        <p14:creationId xmlns:p14="http://schemas.microsoft.com/office/powerpoint/2010/main" val="237781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91AF-B76C-4B61-A6F0-63CA9D73C4FC}" type="slidenum">
              <a:rPr lang="en-US" smtClean="0"/>
              <a:t>7</a:t>
            </a:fld>
            <a:endParaRPr lang="en-US"/>
          </a:p>
        </p:txBody>
      </p:sp>
    </p:spTree>
    <p:extLst>
      <p:ext uri="{BB962C8B-B14F-4D97-AF65-F5344CB8AC3E}">
        <p14:creationId xmlns:p14="http://schemas.microsoft.com/office/powerpoint/2010/main" val="3030355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91AF-B76C-4B61-A6F0-63CA9D73C4FC}" type="slidenum">
              <a:rPr lang="en-US" smtClean="0"/>
              <a:t>16</a:t>
            </a:fld>
            <a:endParaRPr lang="en-US"/>
          </a:p>
        </p:txBody>
      </p:sp>
    </p:spTree>
    <p:extLst>
      <p:ext uri="{BB962C8B-B14F-4D97-AF65-F5344CB8AC3E}">
        <p14:creationId xmlns:p14="http://schemas.microsoft.com/office/powerpoint/2010/main" val="4237070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91AF-B76C-4B61-A6F0-63CA9D73C4FC}" type="slidenum">
              <a:rPr lang="en-US" smtClean="0"/>
              <a:t>18</a:t>
            </a:fld>
            <a:endParaRPr lang="en-US"/>
          </a:p>
        </p:txBody>
      </p:sp>
    </p:spTree>
    <p:extLst>
      <p:ext uri="{BB962C8B-B14F-4D97-AF65-F5344CB8AC3E}">
        <p14:creationId xmlns:p14="http://schemas.microsoft.com/office/powerpoint/2010/main" val="793918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91AF-B76C-4B61-A6F0-63CA9D73C4FC}" type="slidenum">
              <a:rPr lang="en-US" smtClean="0"/>
              <a:t>19</a:t>
            </a:fld>
            <a:endParaRPr lang="en-US"/>
          </a:p>
        </p:txBody>
      </p:sp>
    </p:spTree>
    <p:extLst>
      <p:ext uri="{BB962C8B-B14F-4D97-AF65-F5344CB8AC3E}">
        <p14:creationId xmlns:p14="http://schemas.microsoft.com/office/powerpoint/2010/main" val="307690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91AF-B76C-4B61-A6F0-63CA9D73C4FC}" type="slidenum">
              <a:rPr lang="en-US" smtClean="0"/>
              <a:t>23</a:t>
            </a:fld>
            <a:endParaRPr lang="en-US"/>
          </a:p>
        </p:txBody>
      </p:sp>
    </p:spTree>
    <p:extLst>
      <p:ext uri="{BB962C8B-B14F-4D97-AF65-F5344CB8AC3E}">
        <p14:creationId xmlns:p14="http://schemas.microsoft.com/office/powerpoint/2010/main" val="567091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91AF-B76C-4B61-A6F0-63CA9D73C4FC}" type="slidenum">
              <a:rPr lang="en-US" smtClean="0"/>
              <a:t>26</a:t>
            </a:fld>
            <a:endParaRPr lang="en-US"/>
          </a:p>
        </p:txBody>
      </p:sp>
    </p:spTree>
    <p:extLst>
      <p:ext uri="{BB962C8B-B14F-4D97-AF65-F5344CB8AC3E}">
        <p14:creationId xmlns:p14="http://schemas.microsoft.com/office/powerpoint/2010/main" val="1897162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91AF-B76C-4B61-A6F0-63CA9D73C4FC}" type="slidenum">
              <a:rPr lang="en-US" smtClean="0"/>
              <a:t>27</a:t>
            </a:fld>
            <a:endParaRPr lang="en-US"/>
          </a:p>
        </p:txBody>
      </p:sp>
    </p:spTree>
    <p:extLst>
      <p:ext uri="{BB962C8B-B14F-4D97-AF65-F5344CB8AC3E}">
        <p14:creationId xmlns:p14="http://schemas.microsoft.com/office/powerpoint/2010/main" val="1730426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91AF-B76C-4B61-A6F0-63CA9D73C4FC}" type="slidenum">
              <a:rPr lang="en-US" smtClean="0"/>
              <a:t>31</a:t>
            </a:fld>
            <a:endParaRPr lang="en-US"/>
          </a:p>
        </p:txBody>
      </p:sp>
    </p:spTree>
    <p:extLst>
      <p:ext uri="{BB962C8B-B14F-4D97-AF65-F5344CB8AC3E}">
        <p14:creationId xmlns:p14="http://schemas.microsoft.com/office/powerpoint/2010/main" val="3360834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0351F-DA57-46B7-91E0-259C5AEEDF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1EE827-0FA1-458E-85E1-A7C06160FA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61DB50-6974-4342-B9B5-DD190559B4FA}"/>
              </a:ext>
            </a:extLst>
          </p:cNvPr>
          <p:cNvSpPr>
            <a:spLocks noGrp="1"/>
          </p:cNvSpPr>
          <p:nvPr>
            <p:ph type="dt" sz="half" idx="10"/>
          </p:nvPr>
        </p:nvSpPr>
        <p:spPr/>
        <p:txBody>
          <a:bodyPr/>
          <a:lstStyle/>
          <a:p>
            <a:fld id="{B53BEF19-8619-4B85-893D-AF4607F17EC5}" type="datetimeFigureOut">
              <a:rPr lang="en-US" smtClean="0"/>
              <a:t>10/23/2021</a:t>
            </a:fld>
            <a:endParaRPr lang="en-US"/>
          </a:p>
        </p:txBody>
      </p:sp>
      <p:sp>
        <p:nvSpPr>
          <p:cNvPr id="5" name="Footer Placeholder 4">
            <a:extLst>
              <a:ext uri="{FF2B5EF4-FFF2-40B4-BE49-F238E27FC236}">
                <a16:creationId xmlns:a16="http://schemas.microsoft.com/office/drawing/2014/main" id="{8D365BB8-EEDD-44C1-A366-42401EE44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1F27A-AB5B-4DF6-8A44-B3941E157705}"/>
              </a:ext>
            </a:extLst>
          </p:cNvPr>
          <p:cNvSpPr>
            <a:spLocks noGrp="1"/>
          </p:cNvSpPr>
          <p:nvPr>
            <p:ph type="sldNum" sz="quarter" idx="12"/>
          </p:nvPr>
        </p:nvSpPr>
        <p:spPr/>
        <p:txBody>
          <a:bodyPr/>
          <a:lstStyle/>
          <a:p>
            <a:fld id="{72CA00FB-2929-4C6F-A933-7D77BAD6E5BB}" type="slidenum">
              <a:rPr lang="en-US" smtClean="0"/>
              <a:t>‹#›</a:t>
            </a:fld>
            <a:endParaRPr lang="en-US"/>
          </a:p>
        </p:txBody>
      </p:sp>
    </p:spTree>
    <p:extLst>
      <p:ext uri="{BB962C8B-B14F-4D97-AF65-F5344CB8AC3E}">
        <p14:creationId xmlns:p14="http://schemas.microsoft.com/office/powerpoint/2010/main" val="3718139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65FB-5F0A-40D6-BED9-B7B7B3E6D1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DCA9E2-5BFC-4CB0-B9FD-4D73A7CA9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7DEAA-B2A7-40B5-B95E-C24E2484FF49}"/>
              </a:ext>
            </a:extLst>
          </p:cNvPr>
          <p:cNvSpPr>
            <a:spLocks noGrp="1"/>
          </p:cNvSpPr>
          <p:nvPr>
            <p:ph type="dt" sz="half" idx="10"/>
          </p:nvPr>
        </p:nvSpPr>
        <p:spPr/>
        <p:txBody>
          <a:bodyPr/>
          <a:lstStyle/>
          <a:p>
            <a:fld id="{B53BEF19-8619-4B85-893D-AF4607F17EC5}" type="datetimeFigureOut">
              <a:rPr lang="en-US" smtClean="0"/>
              <a:t>10/23/2021</a:t>
            </a:fld>
            <a:endParaRPr lang="en-US"/>
          </a:p>
        </p:txBody>
      </p:sp>
      <p:sp>
        <p:nvSpPr>
          <p:cNvPr id="5" name="Footer Placeholder 4">
            <a:extLst>
              <a:ext uri="{FF2B5EF4-FFF2-40B4-BE49-F238E27FC236}">
                <a16:creationId xmlns:a16="http://schemas.microsoft.com/office/drawing/2014/main" id="{257A231C-D55D-4D6D-9D51-0ACF9C7D1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C810F-4C37-4306-B25D-872FEA554FC8}"/>
              </a:ext>
            </a:extLst>
          </p:cNvPr>
          <p:cNvSpPr>
            <a:spLocks noGrp="1"/>
          </p:cNvSpPr>
          <p:nvPr>
            <p:ph type="sldNum" sz="quarter" idx="12"/>
          </p:nvPr>
        </p:nvSpPr>
        <p:spPr/>
        <p:txBody>
          <a:bodyPr/>
          <a:lstStyle/>
          <a:p>
            <a:fld id="{72CA00FB-2929-4C6F-A933-7D77BAD6E5BB}" type="slidenum">
              <a:rPr lang="en-US" smtClean="0"/>
              <a:t>‹#›</a:t>
            </a:fld>
            <a:endParaRPr lang="en-US"/>
          </a:p>
        </p:txBody>
      </p:sp>
    </p:spTree>
    <p:extLst>
      <p:ext uri="{BB962C8B-B14F-4D97-AF65-F5344CB8AC3E}">
        <p14:creationId xmlns:p14="http://schemas.microsoft.com/office/powerpoint/2010/main" val="1743164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F2FD76-DDF8-4893-9F41-4C297890D7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79ABBD-3E80-4A79-8169-069A5715B5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5C2222-6BA8-486F-A163-ADCE4D3B9EDF}"/>
              </a:ext>
            </a:extLst>
          </p:cNvPr>
          <p:cNvSpPr>
            <a:spLocks noGrp="1"/>
          </p:cNvSpPr>
          <p:nvPr>
            <p:ph type="dt" sz="half" idx="10"/>
          </p:nvPr>
        </p:nvSpPr>
        <p:spPr/>
        <p:txBody>
          <a:bodyPr/>
          <a:lstStyle/>
          <a:p>
            <a:fld id="{B53BEF19-8619-4B85-893D-AF4607F17EC5}" type="datetimeFigureOut">
              <a:rPr lang="en-US" smtClean="0"/>
              <a:t>10/23/2021</a:t>
            </a:fld>
            <a:endParaRPr lang="en-US"/>
          </a:p>
        </p:txBody>
      </p:sp>
      <p:sp>
        <p:nvSpPr>
          <p:cNvPr id="5" name="Footer Placeholder 4">
            <a:extLst>
              <a:ext uri="{FF2B5EF4-FFF2-40B4-BE49-F238E27FC236}">
                <a16:creationId xmlns:a16="http://schemas.microsoft.com/office/drawing/2014/main" id="{1B871AF3-8921-4A94-8AFE-C404EF7B3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2F55E1-6D36-47DF-9E2C-90462F8923CB}"/>
              </a:ext>
            </a:extLst>
          </p:cNvPr>
          <p:cNvSpPr>
            <a:spLocks noGrp="1"/>
          </p:cNvSpPr>
          <p:nvPr>
            <p:ph type="sldNum" sz="quarter" idx="12"/>
          </p:nvPr>
        </p:nvSpPr>
        <p:spPr/>
        <p:txBody>
          <a:bodyPr/>
          <a:lstStyle/>
          <a:p>
            <a:fld id="{72CA00FB-2929-4C6F-A933-7D77BAD6E5BB}" type="slidenum">
              <a:rPr lang="en-US" smtClean="0"/>
              <a:t>‹#›</a:t>
            </a:fld>
            <a:endParaRPr lang="en-US"/>
          </a:p>
        </p:txBody>
      </p:sp>
    </p:spTree>
    <p:extLst>
      <p:ext uri="{BB962C8B-B14F-4D97-AF65-F5344CB8AC3E}">
        <p14:creationId xmlns:p14="http://schemas.microsoft.com/office/powerpoint/2010/main" val="1713426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18F28-7938-4571-B947-D520509499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4DA320-E48B-4A04-8443-5D32EE199A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8A81D5-7AF0-4425-A97D-6F4197DED170}"/>
              </a:ext>
            </a:extLst>
          </p:cNvPr>
          <p:cNvSpPr>
            <a:spLocks noGrp="1"/>
          </p:cNvSpPr>
          <p:nvPr>
            <p:ph type="dt" sz="half" idx="10"/>
          </p:nvPr>
        </p:nvSpPr>
        <p:spPr/>
        <p:txBody>
          <a:bodyPr/>
          <a:lstStyle/>
          <a:p>
            <a:fld id="{B53BEF19-8619-4B85-893D-AF4607F17EC5}" type="datetimeFigureOut">
              <a:rPr lang="en-US" smtClean="0"/>
              <a:t>10/23/2021</a:t>
            </a:fld>
            <a:endParaRPr lang="en-US"/>
          </a:p>
        </p:txBody>
      </p:sp>
      <p:sp>
        <p:nvSpPr>
          <p:cNvPr id="5" name="Footer Placeholder 4">
            <a:extLst>
              <a:ext uri="{FF2B5EF4-FFF2-40B4-BE49-F238E27FC236}">
                <a16:creationId xmlns:a16="http://schemas.microsoft.com/office/drawing/2014/main" id="{2DECB16C-7FA3-4CD0-9216-9EEB326A2B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FF06A-385F-44E6-A555-A59F86EED02C}"/>
              </a:ext>
            </a:extLst>
          </p:cNvPr>
          <p:cNvSpPr>
            <a:spLocks noGrp="1"/>
          </p:cNvSpPr>
          <p:nvPr>
            <p:ph type="sldNum" sz="quarter" idx="12"/>
          </p:nvPr>
        </p:nvSpPr>
        <p:spPr/>
        <p:txBody>
          <a:bodyPr/>
          <a:lstStyle/>
          <a:p>
            <a:fld id="{72CA00FB-2929-4C6F-A933-7D77BAD6E5BB}" type="slidenum">
              <a:rPr lang="en-US" smtClean="0"/>
              <a:t>‹#›</a:t>
            </a:fld>
            <a:endParaRPr lang="en-US"/>
          </a:p>
        </p:txBody>
      </p:sp>
    </p:spTree>
    <p:extLst>
      <p:ext uri="{BB962C8B-B14F-4D97-AF65-F5344CB8AC3E}">
        <p14:creationId xmlns:p14="http://schemas.microsoft.com/office/powerpoint/2010/main" val="1875786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AB13E-CAFC-4275-97AC-45A92280CF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E77005-7E68-4BF7-A157-F72DAC6B0D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5C6CAE-11B2-46A4-8EBF-7B7725519227}"/>
              </a:ext>
            </a:extLst>
          </p:cNvPr>
          <p:cNvSpPr>
            <a:spLocks noGrp="1"/>
          </p:cNvSpPr>
          <p:nvPr>
            <p:ph type="dt" sz="half" idx="10"/>
          </p:nvPr>
        </p:nvSpPr>
        <p:spPr/>
        <p:txBody>
          <a:bodyPr/>
          <a:lstStyle/>
          <a:p>
            <a:fld id="{B53BEF19-8619-4B85-893D-AF4607F17EC5}" type="datetimeFigureOut">
              <a:rPr lang="en-US" smtClean="0"/>
              <a:t>10/23/2021</a:t>
            </a:fld>
            <a:endParaRPr lang="en-US"/>
          </a:p>
        </p:txBody>
      </p:sp>
      <p:sp>
        <p:nvSpPr>
          <p:cNvPr id="5" name="Footer Placeholder 4">
            <a:extLst>
              <a:ext uri="{FF2B5EF4-FFF2-40B4-BE49-F238E27FC236}">
                <a16:creationId xmlns:a16="http://schemas.microsoft.com/office/drawing/2014/main" id="{8378DFF9-C9A1-4EAF-A7E1-30463DBD8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8080D2-2C90-4F89-870B-997D21E24A72}"/>
              </a:ext>
            </a:extLst>
          </p:cNvPr>
          <p:cNvSpPr>
            <a:spLocks noGrp="1"/>
          </p:cNvSpPr>
          <p:nvPr>
            <p:ph type="sldNum" sz="quarter" idx="12"/>
          </p:nvPr>
        </p:nvSpPr>
        <p:spPr/>
        <p:txBody>
          <a:bodyPr/>
          <a:lstStyle/>
          <a:p>
            <a:fld id="{72CA00FB-2929-4C6F-A933-7D77BAD6E5BB}" type="slidenum">
              <a:rPr lang="en-US" smtClean="0"/>
              <a:t>‹#›</a:t>
            </a:fld>
            <a:endParaRPr lang="en-US"/>
          </a:p>
        </p:txBody>
      </p:sp>
    </p:spTree>
    <p:extLst>
      <p:ext uri="{BB962C8B-B14F-4D97-AF65-F5344CB8AC3E}">
        <p14:creationId xmlns:p14="http://schemas.microsoft.com/office/powerpoint/2010/main" val="4060147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C7DAC-29A9-4BD5-9957-5307B709FF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332F99-A1B7-4CCE-89E6-3750448384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5921B9-ADAA-4388-908B-F249F6DF0C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069E01-F21A-48F2-99D8-0CE6CE48A670}"/>
              </a:ext>
            </a:extLst>
          </p:cNvPr>
          <p:cNvSpPr>
            <a:spLocks noGrp="1"/>
          </p:cNvSpPr>
          <p:nvPr>
            <p:ph type="dt" sz="half" idx="10"/>
          </p:nvPr>
        </p:nvSpPr>
        <p:spPr/>
        <p:txBody>
          <a:bodyPr/>
          <a:lstStyle/>
          <a:p>
            <a:fld id="{B53BEF19-8619-4B85-893D-AF4607F17EC5}" type="datetimeFigureOut">
              <a:rPr lang="en-US" smtClean="0"/>
              <a:t>10/23/2021</a:t>
            </a:fld>
            <a:endParaRPr lang="en-US"/>
          </a:p>
        </p:txBody>
      </p:sp>
      <p:sp>
        <p:nvSpPr>
          <p:cNvPr id="6" name="Footer Placeholder 5">
            <a:extLst>
              <a:ext uri="{FF2B5EF4-FFF2-40B4-BE49-F238E27FC236}">
                <a16:creationId xmlns:a16="http://schemas.microsoft.com/office/drawing/2014/main" id="{522792F6-CC17-406B-BD7D-94DA3A516E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E2E05A-F07B-4CEC-B82D-964163FD7BC0}"/>
              </a:ext>
            </a:extLst>
          </p:cNvPr>
          <p:cNvSpPr>
            <a:spLocks noGrp="1"/>
          </p:cNvSpPr>
          <p:nvPr>
            <p:ph type="sldNum" sz="quarter" idx="12"/>
          </p:nvPr>
        </p:nvSpPr>
        <p:spPr/>
        <p:txBody>
          <a:bodyPr/>
          <a:lstStyle/>
          <a:p>
            <a:fld id="{72CA00FB-2929-4C6F-A933-7D77BAD6E5BB}" type="slidenum">
              <a:rPr lang="en-US" smtClean="0"/>
              <a:t>‹#›</a:t>
            </a:fld>
            <a:endParaRPr lang="en-US"/>
          </a:p>
        </p:txBody>
      </p:sp>
    </p:spTree>
    <p:extLst>
      <p:ext uri="{BB962C8B-B14F-4D97-AF65-F5344CB8AC3E}">
        <p14:creationId xmlns:p14="http://schemas.microsoft.com/office/powerpoint/2010/main" val="3665530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96A66-5B66-4F7D-B7C7-51C0BB8827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9577F7-BCE4-403C-BBE8-1756969397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389C73-4EE3-4296-A152-4492541F8F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2E9E05-F94C-4FD8-9FBA-1AC058C673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E83783-0098-4259-8E3D-EB173D1DF7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D375B3-7AFD-4266-A5A2-E21686A7049E}"/>
              </a:ext>
            </a:extLst>
          </p:cNvPr>
          <p:cNvSpPr>
            <a:spLocks noGrp="1"/>
          </p:cNvSpPr>
          <p:nvPr>
            <p:ph type="dt" sz="half" idx="10"/>
          </p:nvPr>
        </p:nvSpPr>
        <p:spPr/>
        <p:txBody>
          <a:bodyPr/>
          <a:lstStyle/>
          <a:p>
            <a:fld id="{B53BEF19-8619-4B85-893D-AF4607F17EC5}" type="datetimeFigureOut">
              <a:rPr lang="en-US" smtClean="0"/>
              <a:t>10/23/2021</a:t>
            </a:fld>
            <a:endParaRPr lang="en-US"/>
          </a:p>
        </p:txBody>
      </p:sp>
      <p:sp>
        <p:nvSpPr>
          <p:cNvPr id="8" name="Footer Placeholder 7">
            <a:extLst>
              <a:ext uri="{FF2B5EF4-FFF2-40B4-BE49-F238E27FC236}">
                <a16:creationId xmlns:a16="http://schemas.microsoft.com/office/drawing/2014/main" id="{787126D2-F331-463D-958C-70059A8F0B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DC0B66-777B-4D27-BCA1-855B4DD5BB37}"/>
              </a:ext>
            </a:extLst>
          </p:cNvPr>
          <p:cNvSpPr>
            <a:spLocks noGrp="1"/>
          </p:cNvSpPr>
          <p:nvPr>
            <p:ph type="sldNum" sz="quarter" idx="12"/>
          </p:nvPr>
        </p:nvSpPr>
        <p:spPr/>
        <p:txBody>
          <a:bodyPr/>
          <a:lstStyle/>
          <a:p>
            <a:fld id="{72CA00FB-2929-4C6F-A933-7D77BAD6E5BB}" type="slidenum">
              <a:rPr lang="en-US" smtClean="0"/>
              <a:t>‹#›</a:t>
            </a:fld>
            <a:endParaRPr lang="en-US"/>
          </a:p>
        </p:txBody>
      </p:sp>
    </p:spTree>
    <p:extLst>
      <p:ext uri="{BB962C8B-B14F-4D97-AF65-F5344CB8AC3E}">
        <p14:creationId xmlns:p14="http://schemas.microsoft.com/office/powerpoint/2010/main" val="319331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07EB-DDFC-47DF-91C1-2767994B4B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F580B7-4078-4D79-B4BE-B7598F81432A}"/>
              </a:ext>
            </a:extLst>
          </p:cNvPr>
          <p:cNvSpPr>
            <a:spLocks noGrp="1"/>
          </p:cNvSpPr>
          <p:nvPr>
            <p:ph type="dt" sz="half" idx="10"/>
          </p:nvPr>
        </p:nvSpPr>
        <p:spPr/>
        <p:txBody>
          <a:bodyPr/>
          <a:lstStyle/>
          <a:p>
            <a:fld id="{B53BEF19-8619-4B85-893D-AF4607F17EC5}" type="datetimeFigureOut">
              <a:rPr lang="en-US" smtClean="0"/>
              <a:t>10/23/2021</a:t>
            </a:fld>
            <a:endParaRPr lang="en-US"/>
          </a:p>
        </p:txBody>
      </p:sp>
      <p:sp>
        <p:nvSpPr>
          <p:cNvPr id="4" name="Footer Placeholder 3">
            <a:extLst>
              <a:ext uri="{FF2B5EF4-FFF2-40B4-BE49-F238E27FC236}">
                <a16:creationId xmlns:a16="http://schemas.microsoft.com/office/drawing/2014/main" id="{039E4B9D-8651-4C3C-AD94-4D177D167A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972BE1-0CBD-455F-B65A-4407CE12A7AB}"/>
              </a:ext>
            </a:extLst>
          </p:cNvPr>
          <p:cNvSpPr>
            <a:spLocks noGrp="1"/>
          </p:cNvSpPr>
          <p:nvPr>
            <p:ph type="sldNum" sz="quarter" idx="12"/>
          </p:nvPr>
        </p:nvSpPr>
        <p:spPr/>
        <p:txBody>
          <a:bodyPr/>
          <a:lstStyle/>
          <a:p>
            <a:fld id="{72CA00FB-2929-4C6F-A933-7D77BAD6E5BB}" type="slidenum">
              <a:rPr lang="en-US" smtClean="0"/>
              <a:t>‹#›</a:t>
            </a:fld>
            <a:endParaRPr lang="en-US"/>
          </a:p>
        </p:txBody>
      </p:sp>
    </p:spTree>
    <p:extLst>
      <p:ext uri="{BB962C8B-B14F-4D97-AF65-F5344CB8AC3E}">
        <p14:creationId xmlns:p14="http://schemas.microsoft.com/office/powerpoint/2010/main" val="2819384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D42854-6F42-4D48-ACF7-C9BE4EAA8ADF}"/>
              </a:ext>
            </a:extLst>
          </p:cNvPr>
          <p:cNvSpPr>
            <a:spLocks noGrp="1"/>
          </p:cNvSpPr>
          <p:nvPr>
            <p:ph type="dt" sz="half" idx="10"/>
          </p:nvPr>
        </p:nvSpPr>
        <p:spPr/>
        <p:txBody>
          <a:bodyPr/>
          <a:lstStyle/>
          <a:p>
            <a:fld id="{B53BEF19-8619-4B85-893D-AF4607F17EC5}" type="datetimeFigureOut">
              <a:rPr lang="en-US" smtClean="0"/>
              <a:t>10/23/2021</a:t>
            </a:fld>
            <a:endParaRPr lang="en-US"/>
          </a:p>
        </p:txBody>
      </p:sp>
      <p:sp>
        <p:nvSpPr>
          <p:cNvPr id="3" name="Footer Placeholder 2">
            <a:extLst>
              <a:ext uri="{FF2B5EF4-FFF2-40B4-BE49-F238E27FC236}">
                <a16:creationId xmlns:a16="http://schemas.microsoft.com/office/drawing/2014/main" id="{7EAC4C85-C960-46F0-9D76-FA1756C9A7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33A76F-EB02-4EB1-8D99-1AE69B240E41}"/>
              </a:ext>
            </a:extLst>
          </p:cNvPr>
          <p:cNvSpPr>
            <a:spLocks noGrp="1"/>
          </p:cNvSpPr>
          <p:nvPr>
            <p:ph type="sldNum" sz="quarter" idx="12"/>
          </p:nvPr>
        </p:nvSpPr>
        <p:spPr/>
        <p:txBody>
          <a:bodyPr/>
          <a:lstStyle/>
          <a:p>
            <a:fld id="{72CA00FB-2929-4C6F-A933-7D77BAD6E5BB}" type="slidenum">
              <a:rPr lang="en-US" smtClean="0"/>
              <a:t>‹#›</a:t>
            </a:fld>
            <a:endParaRPr lang="en-US"/>
          </a:p>
        </p:txBody>
      </p:sp>
    </p:spTree>
    <p:extLst>
      <p:ext uri="{BB962C8B-B14F-4D97-AF65-F5344CB8AC3E}">
        <p14:creationId xmlns:p14="http://schemas.microsoft.com/office/powerpoint/2010/main" val="2297258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8AF76-6E7E-4A3F-9B66-2A93EA19AC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4DCBE1-8152-4491-B7AF-5EE36282FF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7F20C5-17B4-464F-92A6-E000233803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9A36C5-0D5D-4D4E-97DE-D09B3A0DCD7D}"/>
              </a:ext>
            </a:extLst>
          </p:cNvPr>
          <p:cNvSpPr>
            <a:spLocks noGrp="1"/>
          </p:cNvSpPr>
          <p:nvPr>
            <p:ph type="dt" sz="half" idx="10"/>
          </p:nvPr>
        </p:nvSpPr>
        <p:spPr/>
        <p:txBody>
          <a:bodyPr/>
          <a:lstStyle/>
          <a:p>
            <a:fld id="{B53BEF19-8619-4B85-893D-AF4607F17EC5}" type="datetimeFigureOut">
              <a:rPr lang="en-US" smtClean="0"/>
              <a:t>10/23/2021</a:t>
            </a:fld>
            <a:endParaRPr lang="en-US"/>
          </a:p>
        </p:txBody>
      </p:sp>
      <p:sp>
        <p:nvSpPr>
          <p:cNvPr id="6" name="Footer Placeholder 5">
            <a:extLst>
              <a:ext uri="{FF2B5EF4-FFF2-40B4-BE49-F238E27FC236}">
                <a16:creationId xmlns:a16="http://schemas.microsoft.com/office/drawing/2014/main" id="{08991305-7C34-4FF8-9583-C7A98EDF83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6D5ED9-192C-45AB-95D5-DC5348EAB539}"/>
              </a:ext>
            </a:extLst>
          </p:cNvPr>
          <p:cNvSpPr>
            <a:spLocks noGrp="1"/>
          </p:cNvSpPr>
          <p:nvPr>
            <p:ph type="sldNum" sz="quarter" idx="12"/>
          </p:nvPr>
        </p:nvSpPr>
        <p:spPr/>
        <p:txBody>
          <a:bodyPr/>
          <a:lstStyle/>
          <a:p>
            <a:fld id="{72CA00FB-2929-4C6F-A933-7D77BAD6E5BB}" type="slidenum">
              <a:rPr lang="en-US" smtClean="0"/>
              <a:t>‹#›</a:t>
            </a:fld>
            <a:endParaRPr lang="en-US"/>
          </a:p>
        </p:txBody>
      </p:sp>
    </p:spTree>
    <p:extLst>
      <p:ext uri="{BB962C8B-B14F-4D97-AF65-F5344CB8AC3E}">
        <p14:creationId xmlns:p14="http://schemas.microsoft.com/office/powerpoint/2010/main" val="2639248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86991-8D14-4482-960D-8A3E472A9F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D7F78-5FE9-4E91-81D8-717CC8A57A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F27BB6-C73D-44D4-9E5B-43ED86F970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7888EF-3C26-4478-B45E-1C44D0F7D27B}"/>
              </a:ext>
            </a:extLst>
          </p:cNvPr>
          <p:cNvSpPr>
            <a:spLocks noGrp="1"/>
          </p:cNvSpPr>
          <p:nvPr>
            <p:ph type="dt" sz="half" idx="10"/>
          </p:nvPr>
        </p:nvSpPr>
        <p:spPr/>
        <p:txBody>
          <a:bodyPr/>
          <a:lstStyle/>
          <a:p>
            <a:fld id="{B53BEF19-8619-4B85-893D-AF4607F17EC5}" type="datetimeFigureOut">
              <a:rPr lang="en-US" smtClean="0"/>
              <a:t>10/23/2021</a:t>
            </a:fld>
            <a:endParaRPr lang="en-US"/>
          </a:p>
        </p:txBody>
      </p:sp>
      <p:sp>
        <p:nvSpPr>
          <p:cNvPr id="6" name="Footer Placeholder 5">
            <a:extLst>
              <a:ext uri="{FF2B5EF4-FFF2-40B4-BE49-F238E27FC236}">
                <a16:creationId xmlns:a16="http://schemas.microsoft.com/office/drawing/2014/main" id="{D1AFDA57-D68B-4954-A7BD-BE50AEDCDC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99E3C-356C-4981-939D-B40427686279}"/>
              </a:ext>
            </a:extLst>
          </p:cNvPr>
          <p:cNvSpPr>
            <a:spLocks noGrp="1"/>
          </p:cNvSpPr>
          <p:nvPr>
            <p:ph type="sldNum" sz="quarter" idx="12"/>
          </p:nvPr>
        </p:nvSpPr>
        <p:spPr/>
        <p:txBody>
          <a:bodyPr/>
          <a:lstStyle/>
          <a:p>
            <a:fld id="{72CA00FB-2929-4C6F-A933-7D77BAD6E5BB}" type="slidenum">
              <a:rPr lang="en-US" smtClean="0"/>
              <a:t>‹#›</a:t>
            </a:fld>
            <a:endParaRPr lang="en-US"/>
          </a:p>
        </p:txBody>
      </p:sp>
    </p:spTree>
    <p:extLst>
      <p:ext uri="{BB962C8B-B14F-4D97-AF65-F5344CB8AC3E}">
        <p14:creationId xmlns:p14="http://schemas.microsoft.com/office/powerpoint/2010/main" val="15971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95ED68-D10F-46BF-99B0-D97C7ECA5A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2CF238-DC9A-4C4B-A728-0E28D613D5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CBA2A6-89DB-47EC-89B7-F80DFA8541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BEF19-8619-4B85-893D-AF4607F17EC5}" type="datetimeFigureOut">
              <a:rPr lang="en-US" smtClean="0"/>
              <a:t>10/23/2021</a:t>
            </a:fld>
            <a:endParaRPr lang="en-US"/>
          </a:p>
        </p:txBody>
      </p:sp>
      <p:sp>
        <p:nvSpPr>
          <p:cNvPr id="5" name="Footer Placeholder 4">
            <a:extLst>
              <a:ext uri="{FF2B5EF4-FFF2-40B4-BE49-F238E27FC236}">
                <a16:creationId xmlns:a16="http://schemas.microsoft.com/office/drawing/2014/main" id="{4221038E-013A-4F41-9BED-7A3E7AF316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AEE0E6-37FB-440E-B78D-E4F6B90B28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CA00FB-2929-4C6F-A933-7D77BAD6E5BB}" type="slidenum">
              <a:rPr lang="en-US" smtClean="0"/>
              <a:t>‹#›</a:t>
            </a:fld>
            <a:endParaRPr lang="en-US"/>
          </a:p>
        </p:txBody>
      </p:sp>
    </p:spTree>
    <p:extLst>
      <p:ext uri="{BB962C8B-B14F-4D97-AF65-F5344CB8AC3E}">
        <p14:creationId xmlns:p14="http://schemas.microsoft.com/office/powerpoint/2010/main" val="3121528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ngall.com/clothing-png"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hyperlink" Target="https://en.wikipedia.org/wiki/Progressive_collapse"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hyperlink" Target="https://freepngimg.com/png/6122-money-in-hand-png-image-dollars-in-hands"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Empire_State_Building" TargetMode="External"/><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5A0B1D-0AD1-4BBE-8CDA-0BF47C5836AA}"/>
              </a:ext>
            </a:extLst>
          </p:cNvPr>
          <p:cNvSpPr txBox="1"/>
          <p:nvPr/>
        </p:nvSpPr>
        <p:spPr>
          <a:xfrm>
            <a:off x="1996193" y="590686"/>
            <a:ext cx="8199614" cy="2492990"/>
          </a:xfrm>
          <a:prstGeom prst="rect">
            <a:avLst/>
          </a:prstGeom>
          <a:noFill/>
        </p:spPr>
        <p:txBody>
          <a:bodyPr wrap="square" rtlCol="0">
            <a:spAutoFit/>
          </a:bodyPr>
          <a:lstStyle/>
          <a:p>
            <a:pPr algn="ctr"/>
            <a:r>
              <a:rPr lang="en-US" sz="5400" dirty="0">
                <a:solidFill>
                  <a:schemeClr val="bg1"/>
                </a:solidFill>
                <a:latin typeface="Times New Roman" panose="02020603050405020304" pitchFamily="18" charset="0"/>
                <a:cs typeface="Times New Roman" panose="02020603050405020304" pitchFamily="18" charset="0"/>
              </a:rPr>
              <a:t>THE RAG TRADE</a:t>
            </a:r>
          </a:p>
          <a:p>
            <a:pPr algn="ctr"/>
            <a:endParaRPr lang="en-US" dirty="0">
              <a:solidFill>
                <a:schemeClr val="bg1"/>
              </a:solidFill>
              <a:latin typeface="Times New Roman" panose="02020603050405020304" pitchFamily="18" charset="0"/>
              <a:cs typeface="Times New Roman" panose="02020603050405020304" pitchFamily="18" charset="0"/>
            </a:endParaRPr>
          </a:p>
          <a:p>
            <a:pPr algn="ctr"/>
            <a:r>
              <a:rPr lang="en-US" sz="2800" dirty="0">
                <a:solidFill>
                  <a:schemeClr val="bg1"/>
                </a:solidFill>
                <a:latin typeface="Times New Roman" panose="02020603050405020304" pitchFamily="18" charset="0"/>
                <a:cs typeface="Times New Roman" panose="02020603050405020304" pitchFamily="18" charset="0"/>
              </a:rPr>
              <a:t>The business of designing, making and selling clothes</a:t>
            </a:r>
          </a:p>
          <a:p>
            <a:pPr algn="ctr"/>
            <a:endParaRPr lang="en-US" sz="2800" dirty="0">
              <a:solidFill>
                <a:schemeClr val="bg1"/>
              </a:solidFill>
              <a:latin typeface="Times New Roman" panose="02020603050405020304" pitchFamily="18" charset="0"/>
              <a:cs typeface="Times New Roman" panose="02020603050405020304" pitchFamily="18" charset="0"/>
            </a:endParaRPr>
          </a:p>
          <a:p>
            <a:pPr algn="ctr"/>
            <a:r>
              <a:rPr lang="en-US" sz="2800" dirty="0">
                <a:solidFill>
                  <a:schemeClr val="bg1"/>
                </a:solidFill>
                <a:latin typeface="Times New Roman" panose="02020603050405020304" pitchFamily="18" charset="0"/>
                <a:cs typeface="Times New Roman" panose="02020603050405020304" pitchFamily="18" charset="0"/>
              </a:rPr>
              <a:t>The Fashion Industry</a:t>
            </a:r>
          </a:p>
        </p:txBody>
      </p:sp>
      <p:pic>
        <p:nvPicPr>
          <p:cNvPr id="6" name="Picture 5">
            <a:extLst>
              <a:ext uri="{FF2B5EF4-FFF2-40B4-BE49-F238E27FC236}">
                <a16:creationId xmlns:a16="http://schemas.microsoft.com/office/drawing/2014/main" id="{5BE125E3-EE5B-4BA3-8D52-155814F2A45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333820" y="3774325"/>
            <a:ext cx="3524359" cy="2676525"/>
          </a:xfrm>
          <a:prstGeom prst="rect">
            <a:avLst/>
          </a:prstGeom>
        </p:spPr>
      </p:pic>
      <p:sp>
        <p:nvSpPr>
          <p:cNvPr id="8" name="TextBox 7">
            <a:extLst>
              <a:ext uri="{FF2B5EF4-FFF2-40B4-BE49-F238E27FC236}">
                <a16:creationId xmlns:a16="http://schemas.microsoft.com/office/drawing/2014/main" id="{9F20EC8F-4502-4A30-9A08-C059EBEEF27E}"/>
              </a:ext>
            </a:extLst>
          </p:cNvPr>
          <p:cNvSpPr txBox="1"/>
          <p:nvPr/>
        </p:nvSpPr>
        <p:spPr>
          <a:xfrm>
            <a:off x="9612923" y="6103815"/>
            <a:ext cx="2024185" cy="369332"/>
          </a:xfrm>
          <a:prstGeom prst="rect">
            <a:avLst/>
          </a:prstGeom>
          <a:noFill/>
        </p:spPr>
        <p:txBody>
          <a:bodyPr wrap="square" rtlCol="0">
            <a:spAutoFit/>
          </a:bodyPr>
          <a:lstStyle/>
          <a:p>
            <a:pPr algn="ctr"/>
            <a:r>
              <a:rPr lang="en-US" b="1" dirty="0">
                <a:solidFill>
                  <a:schemeClr val="bg1"/>
                </a:solidFill>
                <a:latin typeface="Times New Roman" panose="02020603050405020304" pitchFamily="18" charset="0"/>
                <a:cs typeface="Times New Roman" panose="02020603050405020304" pitchFamily="18" charset="0"/>
              </a:rPr>
              <a:t>FAITH GRAY</a:t>
            </a:r>
          </a:p>
        </p:txBody>
      </p:sp>
    </p:spTree>
    <p:extLst>
      <p:ext uri="{BB962C8B-B14F-4D97-AF65-F5344CB8AC3E}">
        <p14:creationId xmlns:p14="http://schemas.microsoft.com/office/powerpoint/2010/main" val="546883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791F0FE7-84B5-480D-A21D-A5DD5CF6E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562" y="174622"/>
            <a:ext cx="3844211" cy="269920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91B1D377-B4F9-4E94-B245-B6D1F80A4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9646" y="4121300"/>
            <a:ext cx="4235505" cy="255150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1CA57B89-18B9-4015-8337-7B1788F88A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29" t="5529" r="4918" b="8447"/>
          <a:stretch/>
        </p:blipFill>
        <p:spPr bwMode="auto">
          <a:xfrm>
            <a:off x="3726025" y="1595535"/>
            <a:ext cx="4553338" cy="3461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018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FC7750-06E6-4A21-A235-60E8978127B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605275" y="400801"/>
            <a:ext cx="5085232" cy="6056397"/>
          </a:xfrm>
          <a:prstGeom prst="rect">
            <a:avLst/>
          </a:prstGeom>
          <a:noFill/>
          <a:ln>
            <a:noFill/>
          </a:ln>
        </p:spPr>
      </p:pic>
      <p:sp>
        <p:nvSpPr>
          <p:cNvPr id="3" name="TextBox 2">
            <a:extLst>
              <a:ext uri="{FF2B5EF4-FFF2-40B4-BE49-F238E27FC236}">
                <a16:creationId xmlns:a16="http://schemas.microsoft.com/office/drawing/2014/main" id="{BA13A7C6-F58B-4ACF-8673-597A4433A4D4}"/>
              </a:ext>
            </a:extLst>
          </p:cNvPr>
          <p:cNvSpPr txBox="1"/>
          <p:nvPr/>
        </p:nvSpPr>
        <p:spPr>
          <a:xfrm>
            <a:off x="166255" y="188586"/>
            <a:ext cx="4687099" cy="1938992"/>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TRIANGLE SHIRTWAIST FACTORY FIRE</a:t>
            </a:r>
          </a:p>
        </p:txBody>
      </p:sp>
      <p:pic>
        <p:nvPicPr>
          <p:cNvPr id="5" name="Picture 4">
            <a:extLst>
              <a:ext uri="{FF2B5EF4-FFF2-40B4-BE49-F238E27FC236}">
                <a16:creationId xmlns:a16="http://schemas.microsoft.com/office/drawing/2014/main" id="{BB47E36D-20EC-45C4-87C7-4A9B2A371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641" y="3948625"/>
            <a:ext cx="3627717" cy="2720788"/>
          </a:xfrm>
          <a:prstGeom prst="rect">
            <a:avLst/>
          </a:prstGeom>
        </p:spPr>
      </p:pic>
      <p:pic>
        <p:nvPicPr>
          <p:cNvPr id="6" name="Picture 5">
            <a:extLst>
              <a:ext uri="{FF2B5EF4-FFF2-40B4-BE49-F238E27FC236}">
                <a16:creationId xmlns:a16="http://schemas.microsoft.com/office/drawing/2014/main" id="{52EBB268-545D-4816-950A-0A03F70B45B5}"/>
              </a:ext>
            </a:extLst>
          </p:cNvPr>
          <p:cNvPicPr>
            <a:picLocks noChangeAspect="1"/>
          </p:cNvPicPr>
          <p:nvPr/>
        </p:nvPicPr>
        <p:blipFill rotWithShape="1">
          <a:blip r:embed="rId4">
            <a:extLst>
              <a:ext uri="{28A0092B-C50C-407E-A947-70E740481C1C}">
                <a14:useLocalDpi xmlns:a14="http://schemas.microsoft.com/office/drawing/2010/main" val="0"/>
              </a:ext>
            </a:extLst>
          </a:blip>
          <a:srcRect l="37256"/>
          <a:stretch/>
        </p:blipFill>
        <p:spPr>
          <a:xfrm>
            <a:off x="2871552" y="2127578"/>
            <a:ext cx="3627717" cy="2761907"/>
          </a:xfrm>
          <a:prstGeom prst="rect">
            <a:avLst/>
          </a:prstGeom>
        </p:spPr>
      </p:pic>
    </p:spTree>
    <p:extLst>
      <p:ext uri="{BB962C8B-B14F-4D97-AF65-F5344CB8AC3E}">
        <p14:creationId xmlns:p14="http://schemas.microsoft.com/office/powerpoint/2010/main" val="3632298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ase, accessory&#10;&#10;Description automatically generated">
            <a:extLst>
              <a:ext uri="{FF2B5EF4-FFF2-40B4-BE49-F238E27FC236}">
                <a16:creationId xmlns:a16="http://schemas.microsoft.com/office/drawing/2014/main" id="{BF809F9E-1935-408A-A547-CB519DEA3B69}"/>
              </a:ext>
            </a:extLst>
          </p:cNvPr>
          <p:cNvPicPr>
            <a:picLocks noChangeAspect="1"/>
          </p:cNvPicPr>
          <p:nvPr/>
        </p:nvPicPr>
        <p:blipFill rotWithShape="1">
          <a:blip r:embed="rId2">
            <a:extLst>
              <a:ext uri="{28A0092B-C50C-407E-A947-70E740481C1C}">
                <a14:useLocalDpi xmlns:a14="http://schemas.microsoft.com/office/drawing/2010/main" val="0"/>
              </a:ext>
            </a:extLst>
          </a:blip>
          <a:srcRect l="8318" r="7368" b="4234"/>
          <a:stretch/>
        </p:blipFill>
        <p:spPr>
          <a:xfrm rot="16200000">
            <a:off x="3296814" y="265921"/>
            <a:ext cx="5598371" cy="7175239"/>
          </a:xfrm>
          <a:prstGeom prst="rect">
            <a:avLst/>
          </a:prstGeom>
        </p:spPr>
      </p:pic>
      <p:sp>
        <p:nvSpPr>
          <p:cNvPr id="4" name="TextBox 3">
            <a:extLst>
              <a:ext uri="{FF2B5EF4-FFF2-40B4-BE49-F238E27FC236}">
                <a16:creationId xmlns:a16="http://schemas.microsoft.com/office/drawing/2014/main" id="{CF9D9A47-C73D-4D14-801E-A3E59403E3D4}"/>
              </a:ext>
            </a:extLst>
          </p:cNvPr>
          <p:cNvSpPr txBox="1"/>
          <p:nvPr/>
        </p:nvSpPr>
        <p:spPr>
          <a:xfrm>
            <a:off x="1008183" y="100247"/>
            <a:ext cx="10175631"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NOTEBOOK RECORDS OF FACTORY PIECE WORK </a:t>
            </a:r>
          </a:p>
          <a:p>
            <a:pPr algn="ctr"/>
            <a:r>
              <a:rPr lang="en-US" sz="2800" b="1" dirty="0">
                <a:solidFill>
                  <a:schemeClr val="bg1"/>
                </a:solidFill>
                <a:latin typeface="Times New Roman" panose="02020603050405020304" pitchFamily="18" charset="0"/>
                <a:cs typeface="Times New Roman" panose="02020603050405020304" pitchFamily="18" charset="0"/>
              </a:rPr>
              <a:t>FROM SHEILA KATZ’S MOTHER  - CIRCA 1976</a:t>
            </a:r>
          </a:p>
        </p:txBody>
      </p:sp>
    </p:spTree>
    <p:extLst>
      <p:ext uri="{BB962C8B-B14F-4D97-AF65-F5344CB8AC3E}">
        <p14:creationId xmlns:p14="http://schemas.microsoft.com/office/powerpoint/2010/main" val="781108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89446B64-B115-4377-8E68-77F8F4727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7459" y="1068989"/>
            <a:ext cx="6485197" cy="4720024"/>
          </a:xfrm>
          <a:prstGeom prst="rect">
            <a:avLst/>
          </a:prstGeom>
        </p:spPr>
      </p:pic>
      <p:pic>
        <p:nvPicPr>
          <p:cNvPr id="5" name="Picture 4" descr="A piece of paper with writing on it&#10;&#10;Description automatically generated">
            <a:extLst>
              <a:ext uri="{FF2B5EF4-FFF2-40B4-BE49-F238E27FC236}">
                <a16:creationId xmlns:a16="http://schemas.microsoft.com/office/drawing/2014/main" id="{9617CF9E-C33C-43A0-8FFA-B57AE591A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83395" y="1469572"/>
            <a:ext cx="6620238" cy="3918857"/>
          </a:xfrm>
          <a:prstGeom prst="rect">
            <a:avLst/>
          </a:prstGeom>
        </p:spPr>
      </p:pic>
    </p:spTree>
    <p:extLst>
      <p:ext uri="{BB962C8B-B14F-4D97-AF65-F5344CB8AC3E}">
        <p14:creationId xmlns:p14="http://schemas.microsoft.com/office/powerpoint/2010/main" val="3300554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2775F82-A83E-475A-9777-80FB81006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7" y="471055"/>
            <a:ext cx="5712422" cy="3655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ailored wages tshirt breakdown">
            <a:extLst>
              <a:ext uri="{FF2B5EF4-FFF2-40B4-BE49-F238E27FC236}">
                <a16:creationId xmlns:a16="http://schemas.microsoft.com/office/drawing/2014/main" id="{1547C21E-FFA5-4976-B7B4-BE9D758627B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28359" y="2467627"/>
            <a:ext cx="5796627" cy="4139531"/>
          </a:xfrm>
          <a:prstGeom prst="rect">
            <a:avLst/>
          </a:prstGeom>
          <a:noFill/>
          <a:ln>
            <a:noFill/>
          </a:ln>
        </p:spPr>
      </p:pic>
    </p:spTree>
    <p:extLst>
      <p:ext uri="{BB962C8B-B14F-4D97-AF65-F5344CB8AC3E}">
        <p14:creationId xmlns:p14="http://schemas.microsoft.com/office/powerpoint/2010/main" val="1936614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0B70EE8-4CE7-4333-A2E6-19ED11CE21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009"/>
          <a:stretch/>
        </p:blipFill>
        <p:spPr bwMode="auto">
          <a:xfrm>
            <a:off x="2558472" y="276596"/>
            <a:ext cx="6329743" cy="630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736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C084012-951E-4863-8C5F-F509AC0A29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425" y="292831"/>
            <a:ext cx="4823311" cy="62723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15313C-C5B7-4A3D-AD02-E51954503690}"/>
              </a:ext>
            </a:extLst>
          </p:cNvPr>
          <p:cNvSpPr txBox="1"/>
          <p:nvPr/>
        </p:nvSpPr>
        <p:spPr>
          <a:xfrm>
            <a:off x="942109" y="1477819"/>
            <a:ext cx="4202546" cy="3785652"/>
          </a:xfrm>
          <a:prstGeom prst="rect">
            <a:avLst/>
          </a:prstGeom>
          <a:noFill/>
        </p:spPr>
        <p:txBody>
          <a:bodyPr wrap="square" rtlCol="0">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75 million people working globally in the </a:t>
            </a:r>
          </a:p>
          <a:p>
            <a:pPr algn="ctr"/>
            <a:r>
              <a:rPr lang="en-US" sz="4800" b="1" dirty="0">
                <a:solidFill>
                  <a:schemeClr val="bg1"/>
                </a:solidFill>
                <a:latin typeface="Times New Roman" panose="02020603050405020304" pitchFamily="18" charset="0"/>
                <a:cs typeface="Times New Roman" panose="02020603050405020304" pitchFamily="18" charset="0"/>
              </a:rPr>
              <a:t>fashion industry</a:t>
            </a:r>
          </a:p>
        </p:txBody>
      </p:sp>
    </p:spTree>
    <p:extLst>
      <p:ext uri="{BB962C8B-B14F-4D97-AF65-F5344CB8AC3E}">
        <p14:creationId xmlns:p14="http://schemas.microsoft.com/office/powerpoint/2010/main" val="3822348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acts about Garment Workers in Developing Countries – Vietnam Labor Supplier">
            <a:extLst>
              <a:ext uri="{FF2B5EF4-FFF2-40B4-BE49-F238E27FC236}">
                <a16:creationId xmlns:a16="http://schemas.microsoft.com/office/drawing/2014/main" id="{BF2DA800-0704-4C0F-88B3-BDE73F697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672" y="333375"/>
            <a:ext cx="9071658"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314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P Photo/Tatan Syuflana)">
            <a:extLst>
              <a:ext uri="{FF2B5EF4-FFF2-40B4-BE49-F238E27FC236}">
                <a16:creationId xmlns:a16="http://schemas.microsoft.com/office/drawing/2014/main" id="{6AD980F5-4461-41B7-BCD9-4313433A55A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58346" y="240205"/>
            <a:ext cx="4943327" cy="5495665"/>
          </a:xfrm>
          <a:prstGeom prst="rect">
            <a:avLst/>
          </a:prstGeom>
          <a:noFill/>
          <a:ln>
            <a:noFill/>
          </a:ln>
        </p:spPr>
      </p:pic>
      <p:sp>
        <p:nvSpPr>
          <p:cNvPr id="3" name="TextBox 2">
            <a:extLst>
              <a:ext uri="{FF2B5EF4-FFF2-40B4-BE49-F238E27FC236}">
                <a16:creationId xmlns:a16="http://schemas.microsoft.com/office/drawing/2014/main" id="{0D72DE5D-FF8B-4C7D-95D9-510BD2A0C2C0}"/>
              </a:ext>
            </a:extLst>
          </p:cNvPr>
          <p:cNvSpPr txBox="1"/>
          <p:nvPr/>
        </p:nvSpPr>
        <p:spPr>
          <a:xfrm>
            <a:off x="3388096" y="5901428"/>
            <a:ext cx="4221018" cy="769441"/>
          </a:xfrm>
          <a:prstGeom prst="rect">
            <a:avLst/>
          </a:prstGeom>
          <a:noFill/>
        </p:spPr>
        <p:txBody>
          <a:bodyPr wrap="square" rtlCol="0">
            <a:sp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LANDFILLS</a:t>
            </a:r>
          </a:p>
        </p:txBody>
      </p:sp>
      <p:pic>
        <p:nvPicPr>
          <p:cNvPr id="1026" name="Picture 2" descr="The problem of throwing away food before it has gone off contributes to ever-increasing landfill sites">
            <a:extLst>
              <a:ext uri="{FF2B5EF4-FFF2-40B4-BE49-F238E27FC236}">
                <a16:creationId xmlns:a16="http://schemas.microsoft.com/office/drawing/2014/main" id="{A92DEFA1-7F6C-4F1C-8016-8799795C71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856" y="290309"/>
            <a:ext cx="5560798" cy="5495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85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 Ways to Increase Sales these Holidays">
            <a:extLst>
              <a:ext uri="{FF2B5EF4-FFF2-40B4-BE49-F238E27FC236}">
                <a16:creationId xmlns:a16="http://schemas.microsoft.com/office/drawing/2014/main" id="{6552E7D4-EDFA-438B-92AC-CD7C3B2CCF8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442691" y="1219200"/>
            <a:ext cx="7442530" cy="5411283"/>
          </a:xfrm>
          <a:prstGeom prst="rect">
            <a:avLst/>
          </a:prstGeom>
          <a:noFill/>
          <a:ln>
            <a:noFill/>
          </a:ln>
        </p:spPr>
      </p:pic>
      <p:sp>
        <p:nvSpPr>
          <p:cNvPr id="6" name="TextBox 5">
            <a:extLst>
              <a:ext uri="{FF2B5EF4-FFF2-40B4-BE49-F238E27FC236}">
                <a16:creationId xmlns:a16="http://schemas.microsoft.com/office/drawing/2014/main" id="{BCD36D15-434C-4001-9055-26F35201615D}"/>
              </a:ext>
            </a:extLst>
          </p:cNvPr>
          <p:cNvSpPr txBox="1"/>
          <p:nvPr/>
        </p:nvSpPr>
        <p:spPr>
          <a:xfrm>
            <a:off x="5645032" y="461819"/>
            <a:ext cx="4967550" cy="519828"/>
          </a:xfrm>
          <a:prstGeom prst="rect">
            <a:avLst/>
          </a:prstGeom>
          <a:noFill/>
        </p:spPr>
        <p:txBody>
          <a:bodyPr wrap="square" rtlCol="0">
            <a:spAutoFit/>
          </a:bodyPr>
          <a:lstStyle/>
          <a:p>
            <a:pPr algn="ctr"/>
            <a:r>
              <a:rPr lang="en-US" sz="2800" dirty="0">
                <a:solidFill>
                  <a:schemeClr val="bg1"/>
                </a:solidFill>
                <a:latin typeface="Times New Roman" panose="02020603050405020304" pitchFamily="18" charset="0"/>
                <a:cs typeface="Times New Roman" panose="02020603050405020304" pitchFamily="18" charset="0"/>
              </a:rPr>
              <a:t>SHOPPING FRENZY</a:t>
            </a:r>
          </a:p>
        </p:txBody>
      </p:sp>
      <p:sp>
        <p:nvSpPr>
          <p:cNvPr id="4" name="TextBox 3">
            <a:extLst>
              <a:ext uri="{FF2B5EF4-FFF2-40B4-BE49-F238E27FC236}">
                <a16:creationId xmlns:a16="http://schemas.microsoft.com/office/drawing/2014/main" id="{0C87ABCC-33B2-4D18-B55B-DEB885180585}"/>
              </a:ext>
            </a:extLst>
          </p:cNvPr>
          <p:cNvSpPr txBox="1"/>
          <p:nvPr/>
        </p:nvSpPr>
        <p:spPr>
          <a:xfrm>
            <a:off x="468086" y="2891104"/>
            <a:ext cx="3272642" cy="1754326"/>
          </a:xfrm>
          <a:prstGeom prst="rect">
            <a:avLst/>
          </a:prstGeom>
          <a:noFill/>
        </p:spPr>
        <p:txBody>
          <a:bodyPr wrap="square" rtlCol="0">
            <a:spAutoFit/>
          </a:bodyPr>
          <a:lstStyle/>
          <a:p>
            <a:pPr algn="ctr"/>
            <a:r>
              <a:rPr lang="en-US" sz="5400" b="1" dirty="0">
                <a:solidFill>
                  <a:schemeClr val="bg1"/>
                </a:solidFill>
                <a:latin typeface="Times New Roman" panose="02020603050405020304" pitchFamily="18" charset="0"/>
                <a:cs typeface="Times New Roman" panose="02020603050405020304" pitchFamily="18" charset="0"/>
              </a:rPr>
              <a:t>FAST FASHION</a:t>
            </a:r>
          </a:p>
        </p:txBody>
      </p:sp>
    </p:spTree>
    <p:extLst>
      <p:ext uri="{BB962C8B-B14F-4D97-AF65-F5344CB8AC3E}">
        <p14:creationId xmlns:p14="http://schemas.microsoft.com/office/powerpoint/2010/main" val="2579083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B489F5-D748-4B00-BE79-1D847E014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982" y="272146"/>
            <a:ext cx="7620000" cy="6115835"/>
          </a:xfrm>
          <a:prstGeom prst="rect">
            <a:avLst/>
          </a:prstGeom>
        </p:spPr>
      </p:pic>
    </p:spTree>
    <p:extLst>
      <p:ext uri="{BB962C8B-B14F-4D97-AF65-F5344CB8AC3E}">
        <p14:creationId xmlns:p14="http://schemas.microsoft.com/office/powerpoint/2010/main" val="2887308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20018D3-E28A-4B38-822D-29FFCFCA1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0866" y="256030"/>
            <a:ext cx="4755048" cy="6345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844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93C38F-2D86-493C-93DE-F3608236FDB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761615" y="573722"/>
            <a:ext cx="6668770" cy="5710555"/>
          </a:xfrm>
          <a:prstGeom prst="rect">
            <a:avLst/>
          </a:prstGeom>
          <a:noFill/>
          <a:ln>
            <a:noFill/>
          </a:ln>
        </p:spPr>
      </p:pic>
    </p:spTree>
    <p:extLst>
      <p:ext uri="{BB962C8B-B14F-4D97-AF65-F5344CB8AC3E}">
        <p14:creationId xmlns:p14="http://schemas.microsoft.com/office/powerpoint/2010/main" val="976538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2180BD-B62B-4E81-A396-3D426D69C53F}"/>
              </a:ext>
            </a:extLst>
          </p:cNvPr>
          <p:cNvPicPr/>
          <p:nvPr/>
        </p:nvPicPr>
        <p:blipFill>
          <a:blip r:embed="rId2"/>
          <a:stretch>
            <a:fillRect/>
          </a:stretch>
        </p:blipFill>
        <p:spPr>
          <a:xfrm>
            <a:off x="265171" y="315855"/>
            <a:ext cx="4980940" cy="2848610"/>
          </a:xfrm>
          <a:prstGeom prst="rect">
            <a:avLst/>
          </a:prstGeom>
        </p:spPr>
      </p:pic>
      <p:pic>
        <p:nvPicPr>
          <p:cNvPr id="3" name="Picture 2">
            <a:extLst>
              <a:ext uri="{FF2B5EF4-FFF2-40B4-BE49-F238E27FC236}">
                <a16:creationId xmlns:a16="http://schemas.microsoft.com/office/drawing/2014/main" id="{DA64CD4B-C6C1-41CE-931E-1C27176FA5A1}"/>
              </a:ext>
            </a:extLst>
          </p:cNvPr>
          <p:cNvPicPr/>
          <p:nvPr/>
        </p:nvPicPr>
        <p:blipFill>
          <a:blip r:embed="rId3"/>
          <a:stretch>
            <a:fillRect/>
          </a:stretch>
        </p:blipFill>
        <p:spPr>
          <a:xfrm>
            <a:off x="7305869" y="315855"/>
            <a:ext cx="4529798" cy="2848610"/>
          </a:xfrm>
          <a:prstGeom prst="rect">
            <a:avLst/>
          </a:prstGeom>
        </p:spPr>
      </p:pic>
      <p:pic>
        <p:nvPicPr>
          <p:cNvPr id="4" name="Picture 3">
            <a:extLst>
              <a:ext uri="{FF2B5EF4-FFF2-40B4-BE49-F238E27FC236}">
                <a16:creationId xmlns:a16="http://schemas.microsoft.com/office/drawing/2014/main" id="{806949D2-5302-434C-929C-82224BC42CC6}"/>
              </a:ext>
            </a:extLst>
          </p:cNvPr>
          <p:cNvPicPr/>
          <p:nvPr/>
        </p:nvPicPr>
        <p:blipFill>
          <a:blip r:embed="rId4"/>
          <a:stretch>
            <a:fillRect/>
          </a:stretch>
        </p:blipFill>
        <p:spPr>
          <a:xfrm>
            <a:off x="3011055" y="3164465"/>
            <a:ext cx="5478260" cy="3559608"/>
          </a:xfrm>
          <a:prstGeom prst="rect">
            <a:avLst/>
          </a:prstGeom>
        </p:spPr>
      </p:pic>
    </p:spTree>
    <p:extLst>
      <p:ext uri="{BB962C8B-B14F-4D97-AF65-F5344CB8AC3E}">
        <p14:creationId xmlns:p14="http://schemas.microsoft.com/office/powerpoint/2010/main" val="4120721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A6641E-B09B-4577-ACBE-EFDA0BA1C0C9}"/>
              </a:ext>
            </a:extLst>
          </p:cNvPr>
          <p:cNvPicPr>
            <a:picLocks noChangeAspect="1"/>
          </p:cNvPicPr>
          <p:nvPr/>
        </p:nvPicPr>
        <p:blipFill>
          <a:blip r:embed="rId3"/>
          <a:stretch>
            <a:fillRect/>
          </a:stretch>
        </p:blipFill>
        <p:spPr>
          <a:xfrm>
            <a:off x="1309816" y="586835"/>
            <a:ext cx="10305535" cy="5715111"/>
          </a:xfrm>
          <a:prstGeom prst="rect">
            <a:avLst/>
          </a:prstGeom>
        </p:spPr>
      </p:pic>
    </p:spTree>
    <p:extLst>
      <p:ext uri="{BB962C8B-B14F-4D97-AF65-F5344CB8AC3E}">
        <p14:creationId xmlns:p14="http://schemas.microsoft.com/office/powerpoint/2010/main" val="2054304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064080-322A-41F2-B690-362A34FE2AB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279502" y="2978709"/>
            <a:ext cx="5576595" cy="3677639"/>
          </a:xfrm>
          <a:prstGeom prst="rect">
            <a:avLst/>
          </a:prstGeom>
          <a:noFill/>
          <a:ln>
            <a:noFill/>
          </a:ln>
        </p:spPr>
      </p:pic>
      <p:sp>
        <p:nvSpPr>
          <p:cNvPr id="3" name="TextBox 2">
            <a:extLst>
              <a:ext uri="{FF2B5EF4-FFF2-40B4-BE49-F238E27FC236}">
                <a16:creationId xmlns:a16="http://schemas.microsoft.com/office/drawing/2014/main" id="{8ECD3567-50DB-4FE2-B3D5-F9BB17443631}"/>
              </a:ext>
            </a:extLst>
          </p:cNvPr>
          <p:cNvSpPr txBox="1"/>
          <p:nvPr/>
        </p:nvSpPr>
        <p:spPr>
          <a:xfrm>
            <a:off x="6400800" y="781538"/>
            <a:ext cx="5455298" cy="1200329"/>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RANA PLAZA </a:t>
            </a:r>
          </a:p>
          <a:p>
            <a:pPr algn="ctr"/>
            <a:r>
              <a:rPr lang="en-US" sz="3600" b="1" dirty="0">
                <a:solidFill>
                  <a:schemeClr val="bg1"/>
                </a:solidFill>
                <a:latin typeface="Times New Roman" panose="02020603050405020304" pitchFamily="18" charset="0"/>
                <a:cs typeface="Times New Roman" panose="02020603050405020304" pitchFamily="18" charset="0"/>
              </a:rPr>
              <a:t>FACTORY FIRE  2013</a:t>
            </a:r>
          </a:p>
        </p:txBody>
      </p:sp>
      <p:pic>
        <p:nvPicPr>
          <p:cNvPr id="5" name="Picture 4" descr="A picture containing smoke, steam, traveling, engine&#10;&#10;Description automatically generated">
            <a:extLst>
              <a:ext uri="{FF2B5EF4-FFF2-40B4-BE49-F238E27FC236}">
                <a16:creationId xmlns:a16="http://schemas.microsoft.com/office/drawing/2014/main" id="{B54BE675-E611-41C2-9B69-021780587E0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7568" y="110589"/>
            <a:ext cx="5966087" cy="3677640"/>
          </a:xfrm>
          <a:prstGeom prst="rect">
            <a:avLst/>
          </a:prstGeom>
        </p:spPr>
      </p:pic>
    </p:spTree>
    <p:extLst>
      <p:ext uri="{BB962C8B-B14F-4D97-AF65-F5344CB8AC3E}">
        <p14:creationId xmlns:p14="http://schemas.microsoft.com/office/powerpoint/2010/main" val="2745194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cores dead in Bangladeshi garment factory collapse | Financial Times">
            <a:extLst>
              <a:ext uri="{FF2B5EF4-FFF2-40B4-BE49-F238E27FC236}">
                <a16:creationId xmlns:a16="http://schemas.microsoft.com/office/drawing/2014/main" id="{0142D244-7051-40A9-AFFA-70651089A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519" y="207292"/>
            <a:ext cx="11454962" cy="6443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316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FB31ED-F5DD-412D-A442-051D70F381BF}"/>
              </a:ext>
            </a:extLst>
          </p:cNvPr>
          <p:cNvSpPr txBox="1"/>
          <p:nvPr/>
        </p:nvSpPr>
        <p:spPr>
          <a:xfrm>
            <a:off x="166256" y="138545"/>
            <a:ext cx="11942618" cy="6354753"/>
          </a:xfrm>
          <a:prstGeom prst="rect">
            <a:avLst/>
          </a:prstGeom>
          <a:noFill/>
        </p:spPr>
        <p:txBody>
          <a:bodyPr wrap="square">
            <a:spAutoFit/>
          </a:bodyPr>
          <a:lstStyle/>
          <a:p>
            <a:pPr marL="228600" marR="0">
              <a:lnSpc>
                <a:spcPct val="107000"/>
              </a:lnSpc>
              <a:spcBef>
                <a:spcPts val="0"/>
              </a:spcBef>
              <a:spcAft>
                <a:spcPts val="800"/>
              </a:spcAft>
            </a:pPr>
            <a:r>
              <a:rPr lang="en-US" sz="1800" dirty="0">
                <a:solidFill>
                  <a:srgbClr val="FFFF00"/>
                </a:solidFill>
                <a:effectLst/>
                <a:latin typeface="Times New Roman" panose="02020603050405020304" pitchFamily="18" charset="0"/>
                <a:ea typeface="Calibri" panose="020F0502020204030204" pitchFamily="34" charset="0"/>
              </a:rPr>
              <a:t>                                                               </a:t>
            </a:r>
            <a:r>
              <a:rPr lang="en-US" sz="1800" u="sng" dirty="0">
                <a:solidFill>
                  <a:srgbClr val="FFFF00"/>
                </a:solidFill>
                <a:effectLst/>
                <a:latin typeface="Times New Roman" panose="02020603050405020304" pitchFamily="18" charset="0"/>
                <a:ea typeface="Calibri" panose="020F0502020204030204" pitchFamily="34" charset="0"/>
              </a:rPr>
              <a:t> </a:t>
            </a:r>
            <a:r>
              <a:rPr lang="en-US" sz="3200" b="1" u="sng" dirty="0">
                <a:solidFill>
                  <a:srgbClr val="FFFF00"/>
                </a:solidFill>
                <a:effectLst/>
                <a:latin typeface="Times New Roman" panose="02020603050405020304" pitchFamily="18" charset="0"/>
                <a:ea typeface="Calibri" panose="020F0502020204030204" pitchFamily="34" charset="0"/>
              </a:rPr>
              <a:t>FACTORY DISASTERS</a:t>
            </a:r>
          </a:p>
          <a:p>
            <a:pPr marL="228600" marR="0">
              <a:lnSpc>
                <a:spcPct val="107000"/>
              </a:lnSpc>
              <a:spcBef>
                <a:spcPts val="0"/>
              </a:spcBef>
              <a:spcAft>
                <a:spcPts val="800"/>
              </a:spcAft>
            </a:pPr>
            <a:endParaRPr lang="en-US" sz="1400" u="sng" dirty="0">
              <a:solidFill>
                <a:srgbClr val="FFFF00"/>
              </a:solidFill>
              <a:effectLst/>
              <a:latin typeface="Times New Roman" panose="02020603050405020304" pitchFamily="18" charset="0"/>
              <a:ea typeface="Calibri" panose="020F0502020204030204" pitchFamily="34" charset="0"/>
            </a:endParaRPr>
          </a:p>
          <a:p>
            <a:pPr marL="0" marR="0">
              <a:lnSpc>
                <a:spcPct val="107000"/>
              </a:lnSpc>
              <a:spcBef>
                <a:spcPts val="0"/>
              </a:spcBef>
              <a:spcAft>
                <a:spcPts val="800"/>
              </a:spcAft>
            </a:pPr>
            <a:endParaRPr lang="en-US" dirty="0">
              <a:solidFill>
                <a:schemeClr val="bg1"/>
              </a:solidFill>
              <a:effectLst/>
              <a:latin typeface="Times New Roman" panose="02020603050405020304" pitchFamily="18" charset="0"/>
              <a:ea typeface="Calibri" panose="020F0502020204030204" pitchFamily="34" charset="0"/>
            </a:endParaRPr>
          </a:p>
          <a:p>
            <a:pPr marL="0" marR="0">
              <a:lnSpc>
                <a:spcPct val="107000"/>
              </a:lnSpc>
              <a:spcBef>
                <a:spcPts val="0"/>
              </a:spcBef>
              <a:spcAft>
                <a:spcPts val="800"/>
              </a:spcAft>
            </a:pPr>
            <a:r>
              <a:rPr lang="en-US" dirty="0">
                <a:solidFill>
                  <a:schemeClr val="bg1"/>
                </a:solidFill>
                <a:effectLst/>
                <a:latin typeface="Times New Roman" panose="02020603050405020304" pitchFamily="18" charset="0"/>
                <a:ea typeface="Calibri" panose="020F0502020204030204" pitchFamily="34" charset="0"/>
              </a:rPr>
              <a:t>2002 - Dhaka, Bangladesh – 64 dead, 70 injured Zara C</a:t>
            </a:r>
          </a:p>
          <a:p>
            <a:pPr marL="0" marR="0">
              <a:lnSpc>
                <a:spcPct val="107000"/>
              </a:lnSpc>
              <a:spcBef>
                <a:spcPts val="0"/>
              </a:spcBef>
              <a:spcAft>
                <a:spcPts val="800"/>
              </a:spcAft>
            </a:pPr>
            <a:r>
              <a:rPr lang="en-US" dirty="0">
                <a:solidFill>
                  <a:schemeClr val="bg1"/>
                </a:solidFill>
                <a:effectLst/>
                <a:latin typeface="Times New Roman" panose="02020603050405020304" pitchFamily="18" charset="0"/>
                <a:ea typeface="Calibri" panose="020F0502020204030204" pitchFamily="34" charset="0"/>
              </a:rPr>
              <a:t>2010 - Gazipur, Bangladesh- 21 killed, 50 injured- H&amp; M Co</a:t>
            </a:r>
          </a:p>
          <a:p>
            <a:pPr marL="0" marR="0">
              <a:lnSpc>
                <a:spcPct val="107000"/>
              </a:lnSpc>
              <a:spcBef>
                <a:spcPts val="0"/>
              </a:spcBef>
              <a:spcAft>
                <a:spcPts val="800"/>
              </a:spcAft>
            </a:pPr>
            <a:r>
              <a:rPr lang="en-US" dirty="0">
                <a:solidFill>
                  <a:schemeClr val="bg1"/>
                </a:solidFill>
                <a:effectLst/>
                <a:latin typeface="Times New Roman" panose="02020603050405020304" pitchFamily="18" charset="0"/>
                <a:ea typeface="Calibri" panose="020F0502020204030204" pitchFamily="34" charset="0"/>
              </a:rPr>
              <a:t>2010 - N Dhaka, Bangladesh -27 killed- Gap Co</a:t>
            </a:r>
          </a:p>
          <a:p>
            <a:pPr marL="0" marR="0">
              <a:lnSpc>
                <a:spcPct val="107000"/>
              </a:lnSpc>
              <a:spcBef>
                <a:spcPts val="0"/>
              </a:spcBef>
              <a:spcAft>
                <a:spcPts val="800"/>
              </a:spcAft>
            </a:pPr>
            <a:r>
              <a:rPr lang="en-US" dirty="0">
                <a:solidFill>
                  <a:schemeClr val="bg1"/>
                </a:solidFill>
                <a:effectLst/>
                <a:latin typeface="Times New Roman" panose="02020603050405020304" pitchFamily="18" charset="0"/>
                <a:ea typeface="Calibri" panose="020F0502020204030204" pitchFamily="34" charset="0"/>
              </a:rPr>
              <a:t>2012 - </a:t>
            </a:r>
            <a:r>
              <a:rPr lang="en-US" dirty="0" err="1">
                <a:solidFill>
                  <a:schemeClr val="bg1"/>
                </a:solidFill>
                <a:effectLst/>
                <a:latin typeface="Times New Roman" panose="02020603050405020304" pitchFamily="18" charset="0"/>
                <a:ea typeface="Calibri" panose="020F0502020204030204" pitchFamily="34" charset="0"/>
              </a:rPr>
              <a:t>Tazreen</a:t>
            </a:r>
            <a:r>
              <a:rPr lang="en-US" dirty="0">
                <a:solidFill>
                  <a:schemeClr val="bg1"/>
                </a:solidFill>
                <a:effectLst/>
                <a:latin typeface="Times New Roman" panose="02020603050405020304" pitchFamily="18" charset="0"/>
                <a:ea typeface="Calibri" panose="020F0502020204030204" pitchFamily="34" charset="0"/>
              </a:rPr>
              <a:t> Fashion Factory, Bangladesh- 117 killed, 200 injured</a:t>
            </a:r>
          </a:p>
          <a:p>
            <a:pPr marL="0" marR="0">
              <a:lnSpc>
                <a:spcPct val="107000"/>
              </a:lnSpc>
              <a:spcBef>
                <a:spcPts val="0"/>
              </a:spcBef>
              <a:spcAft>
                <a:spcPts val="800"/>
              </a:spcAft>
            </a:pPr>
            <a:r>
              <a:rPr lang="en-US" dirty="0">
                <a:solidFill>
                  <a:schemeClr val="bg1"/>
                </a:solidFill>
                <a:effectLst/>
                <a:latin typeface="Times New Roman" panose="02020603050405020304" pitchFamily="18" charset="0"/>
                <a:ea typeface="Calibri" panose="020F0502020204030204" pitchFamily="34" charset="0"/>
              </a:rPr>
              <a:t>2012 - Ali Enterprise in Karachi, Pakistan- 300 died, Same day in same place a shoe factory collapses killing 25</a:t>
            </a:r>
          </a:p>
          <a:p>
            <a:pPr marL="0" marR="0">
              <a:lnSpc>
                <a:spcPct val="107000"/>
              </a:lnSpc>
              <a:spcBef>
                <a:spcPts val="0"/>
              </a:spcBef>
              <a:spcAft>
                <a:spcPts val="800"/>
              </a:spcAft>
            </a:pPr>
            <a:r>
              <a:rPr lang="en-US" dirty="0">
                <a:solidFill>
                  <a:schemeClr val="bg1"/>
                </a:solidFill>
                <a:effectLst/>
                <a:latin typeface="Times New Roman" panose="02020603050405020304" pitchFamily="18" charset="0"/>
                <a:ea typeface="Calibri" panose="020F0502020204030204" pitchFamily="34" charset="0"/>
              </a:rPr>
              <a:t>2015 - </a:t>
            </a:r>
            <a:r>
              <a:rPr lang="en-US" dirty="0" err="1">
                <a:solidFill>
                  <a:schemeClr val="bg1"/>
                </a:solidFill>
                <a:effectLst/>
                <a:latin typeface="Times New Roman" panose="02020603050405020304" pitchFamily="18" charset="0"/>
                <a:ea typeface="Calibri" panose="020F0502020204030204" pitchFamily="34" charset="0"/>
              </a:rPr>
              <a:t>Kentrix</a:t>
            </a:r>
            <a:r>
              <a:rPr lang="en-US" dirty="0">
                <a:solidFill>
                  <a:schemeClr val="bg1"/>
                </a:solidFill>
                <a:effectLst/>
                <a:latin typeface="Times New Roman" panose="02020603050405020304" pitchFamily="18" charset="0"/>
                <a:ea typeface="Calibri" panose="020F0502020204030204" pitchFamily="34" charset="0"/>
              </a:rPr>
              <a:t> factory – Philippines – 72 dead, 45 injured</a:t>
            </a:r>
          </a:p>
          <a:p>
            <a:pPr marL="0" marR="0">
              <a:lnSpc>
                <a:spcPct val="107000"/>
              </a:lnSpc>
              <a:spcBef>
                <a:spcPts val="0"/>
              </a:spcBef>
              <a:spcAft>
                <a:spcPts val="800"/>
              </a:spcAft>
            </a:pPr>
            <a:r>
              <a:rPr lang="en-US" dirty="0">
                <a:solidFill>
                  <a:schemeClr val="bg1"/>
                </a:solidFill>
                <a:effectLst/>
                <a:latin typeface="Times New Roman" panose="02020603050405020304" pitchFamily="18" charset="0"/>
                <a:ea typeface="Calibri" panose="020F0502020204030204" pitchFamily="34" charset="0"/>
              </a:rPr>
              <a:t>2005 - Bangladesh- Spectrum Sweater Company - 64 people killed, 80 injured</a:t>
            </a:r>
          </a:p>
          <a:p>
            <a:pPr marL="0" marR="0">
              <a:lnSpc>
                <a:spcPct val="107000"/>
              </a:lnSpc>
              <a:spcBef>
                <a:spcPts val="0"/>
              </a:spcBef>
              <a:spcAft>
                <a:spcPts val="800"/>
              </a:spcAft>
            </a:pPr>
            <a:r>
              <a:rPr lang="en-US" dirty="0">
                <a:solidFill>
                  <a:schemeClr val="bg1"/>
                </a:solidFill>
                <a:effectLst/>
                <a:latin typeface="Times New Roman" panose="02020603050405020304" pitchFamily="18" charset="0"/>
                <a:ea typeface="Calibri" panose="020F0502020204030204" pitchFamily="34" charset="0"/>
              </a:rPr>
              <a:t>2010 - Sporting goods factory for Gap, Tommy Hilfiger, and Kohls and several others collapsed, 100 died, 29 injured</a:t>
            </a:r>
          </a:p>
          <a:p>
            <a:pPr marL="0" marR="0">
              <a:lnSpc>
                <a:spcPct val="107000"/>
              </a:lnSpc>
              <a:spcBef>
                <a:spcPts val="0"/>
              </a:spcBef>
              <a:spcAft>
                <a:spcPts val="800"/>
              </a:spcAft>
            </a:pPr>
            <a:r>
              <a:rPr lang="en-US" dirty="0">
                <a:solidFill>
                  <a:schemeClr val="bg1"/>
                </a:solidFill>
                <a:effectLst/>
                <a:latin typeface="Times New Roman" panose="02020603050405020304" pitchFamily="18" charset="0"/>
                <a:ea typeface="Calibri" panose="020F0502020204030204" pitchFamily="34" charset="0"/>
              </a:rPr>
              <a:t>2010 - Unnamed factory - 117 died </a:t>
            </a:r>
          </a:p>
          <a:p>
            <a:pPr marL="0" marR="0">
              <a:lnSpc>
                <a:spcPct val="107000"/>
              </a:lnSpc>
              <a:spcBef>
                <a:spcPts val="0"/>
              </a:spcBef>
              <a:spcAft>
                <a:spcPts val="800"/>
              </a:spcAft>
            </a:pPr>
            <a:endParaRPr lang="en-US" dirty="0">
              <a:solidFill>
                <a:schemeClr val="bg1"/>
              </a:solidFill>
              <a:effectLst/>
              <a:latin typeface="Times New Roman" panose="02020603050405020304" pitchFamily="18" charset="0"/>
              <a:ea typeface="Calibri" panose="020F0502020204030204" pitchFamily="34" charset="0"/>
            </a:endParaRPr>
          </a:p>
          <a:p>
            <a:pPr marL="0" marR="0">
              <a:lnSpc>
                <a:spcPct val="107000"/>
              </a:lnSpc>
              <a:spcBef>
                <a:spcPts val="0"/>
              </a:spcBef>
              <a:spcAft>
                <a:spcPts val="800"/>
              </a:spcAft>
            </a:pPr>
            <a:r>
              <a:rPr lang="en-US" sz="3200" u="sng" dirty="0">
                <a:solidFill>
                  <a:srgbClr val="FFFF00"/>
                </a:solidFill>
                <a:effectLst/>
                <a:latin typeface="Times New Roman" panose="02020603050405020304" pitchFamily="18" charset="0"/>
                <a:ea typeface="Calibri" panose="020F0502020204030204" pitchFamily="34" charset="0"/>
              </a:rPr>
              <a:t>Between 2012- 2016, </a:t>
            </a:r>
            <a:r>
              <a:rPr lang="en-US" sz="3200" u="sng" dirty="0">
                <a:solidFill>
                  <a:srgbClr val="FFFF00"/>
                </a:solidFill>
                <a:latin typeface="Times New Roman" panose="02020603050405020304" pitchFamily="18" charset="0"/>
                <a:ea typeface="Calibri" panose="020F0502020204030204" pitchFamily="34" charset="0"/>
              </a:rPr>
              <a:t>16</a:t>
            </a:r>
            <a:r>
              <a:rPr lang="en-US" sz="3200" u="sng" dirty="0">
                <a:solidFill>
                  <a:srgbClr val="FFFF00"/>
                </a:solidFill>
                <a:effectLst/>
                <a:latin typeface="Times New Roman" panose="02020603050405020304" pitchFamily="18" charset="0"/>
                <a:ea typeface="Calibri" panose="020F0502020204030204" pitchFamily="34" charset="0"/>
              </a:rPr>
              <a:t>00 garment workers died in factory fires.</a:t>
            </a: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rPr>
              <a:t> </a:t>
            </a:r>
            <a:endParaRPr lang="en-US" dirty="0"/>
          </a:p>
        </p:txBody>
      </p:sp>
    </p:spTree>
    <p:extLst>
      <p:ext uri="{BB962C8B-B14F-4D97-AF65-F5344CB8AC3E}">
        <p14:creationId xmlns:p14="http://schemas.microsoft.com/office/powerpoint/2010/main" val="348002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300B93-2C7A-447E-9AAF-C1C4AEF84AD9}"/>
              </a:ext>
            </a:extLst>
          </p:cNvPr>
          <p:cNvSpPr txBox="1"/>
          <p:nvPr/>
        </p:nvSpPr>
        <p:spPr>
          <a:xfrm>
            <a:off x="375781" y="288099"/>
            <a:ext cx="11273423" cy="6213689"/>
          </a:xfrm>
          <a:prstGeom prst="rect">
            <a:avLst/>
          </a:prstGeom>
          <a:noFill/>
        </p:spPr>
        <p:txBody>
          <a:bodyPr wrap="square">
            <a:spAutoFit/>
          </a:bodyPr>
          <a:lstStyle/>
          <a:p>
            <a:pPr marL="0" marR="0" algn="ctr">
              <a:lnSpc>
                <a:spcPct val="107000"/>
              </a:lnSpc>
              <a:spcBef>
                <a:spcPts val="0"/>
              </a:spcBef>
              <a:spcAft>
                <a:spcPts val="800"/>
              </a:spcAft>
            </a:pPr>
            <a:r>
              <a:rPr lang="en-US" sz="2400" b="1" dirty="0">
                <a:solidFill>
                  <a:srgbClr val="FFFF00"/>
                </a:solidFill>
                <a:effectLst/>
                <a:latin typeface="Times New Roman" panose="02020603050405020304" pitchFamily="18" charset="0"/>
                <a:ea typeface="Calibri" panose="020F0502020204030204" pitchFamily="34" charset="0"/>
              </a:rPr>
              <a:t>In 1990, Kathy lee Gifford hired underage workers in </a:t>
            </a:r>
            <a:r>
              <a:rPr lang="en-US" sz="2400" b="1" dirty="0" err="1">
                <a:solidFill>
                  <a:srgbClr val="FFFF00"/>
                </a:solidFill>
                <a:effectLst/>
                <a:latin typeface="Times New Roman" panose="02020603050405020304" pitchFamily="18" charset="0"/>
                <a:ea typeface="Calibri" panose="020F0502020204030204" pitchFamily="34" charset="0"/>
              </a:rPr>
              <a:t>Hondurus</a:t>
            </a:r>
            <a:r>
              <a:rPr lang="en-US" sz="2400" b="1" dirty="0">
                <a:solidFill>
                  <a:srgbClr val="FFFF00"/>
                </a:solidFill>
                <a:effectLst/>
                <a:latin typeface="Times New Roman" panose="02020603050405020304" pitchFamily="18" charset="0"/>
                <a:ea typeface="Calibri" panose="020F0502020204030204" pitchFamily="34" charset="0"/>
              </a:rPr>
              <a:t>, and was sued for  making USA labels in Saipan, a tiny island between Hawaii and the Philippines. </a:t>
            </a:r>
          </a:p>
          <a:p>
            <a:pPr marL="0" marR="0" algn="ctr">
              <a:lnSpc>
                <a:spcPct val="107000"/>
              </a:lnSpc>
              <a:spcBef>
                <a:spcPts val="0"/>
              </a:spcBef>
              <a:spcAft>
                <a:spcPts val="800"/>
              </a:spcAft>
            </a:pPr>
            <a:r>
              <a:rPr lang="en-US" sz="2400" b="1" dirty="0">
                <a:solidFill>
                  <a:srgbClr val="FFFF00"/>
                </a:solidFill>
                <a:effectLst/>
                <a:latin typeface="Times New Roman" panose="02020603050405020304" pitchFamily="18" charset="0"/>
                <a:ea typeface="Calibri" panose="020F0502020204030204" pitchFamily="34" charset="0"/>
              </a:rPr>
              <a:t>On April 11, 2005 in Bangladesh, Spectrum Sweater Industries, a shoddy factory, imploded after midnight killing 64 people and wounding 80 more.</a:t>
            </a:r>
          </a:p>
          <a:p>
            <a:pPr marL="0" marR="0" algn="ctr">
              <a:lnSpc>
                <a:spcPct val="107000"/>
              </a:lnSpc>
              <a:spcBef>
                <a:spcPts val="0"/>
              </a:spcBef>
              <a:spcAft>
                <a:spcPts val="800"/>
              </a:spcAft>
            </a:pPr>
            <a:r>
              <a:rPr lang="en-US" sz="2400" b="1" dirty="0">
                <a:solidFill>
                  <a:srgbClr val="FFFF00"/>
                </a:solidFill>
                <a:effectLst/>
                <a:latin typeface="Times New Roman" panose="02020603050405020304" pitchFamily="18" charset="0"/>
                <a:ea typeface="Calibri" panose="020F0502020204030204" pitchFamily="34" charset="0"/>
              </a:rPr>
              <a:t>  In December, 2010, the 10-story building that produces IT sporting goods for Gap, Tommy Hilfiger, Kohls and many others, caught on fire,</a:t>
            </a:r>
          </a:p>
          <a:p>
            <a:pPr marL="0" marR="0" algn="ctr">
              <a:lnSpc>
                <a:spcPct val="107000"/>
              </a:lnSpc>
              <a:spcBef>
                <a:spcPts val="0"/>
              </a:spcBef>
              <a:spcAft>
                <a:spcPts val="800"/>
              </a:spcAft>
            </a:pPr>
            <a:r>
              <a:rPr lang="en-US" sz="2400" b="1" dirty="0">
                <a:solidFill>
                  <a:srgbClr val="FFFF00"/>
                </a:solidFill>
                <a:effectLst/>
                <a:latin typeface="Times New Roman" panose="02020603050405020304" pitchFamily="18" charset="0"/>
                <a:ea typeface="Calibri" panose="020F0502020204030204" pitchFamily="34" charset="0"/>
              </a:rPr>
              <a:t>100 people injured and 29 died. </a:t>
            </a:r>
          </a:p>
          <a:p>
            <a:pPr marL="0" marR="0" algn="ctr">
              <a:lnSpc>
                <a:spcPct val="107000"/>
              </a:lnSpc>
              <a:spcBef>
                <a:spcPts val="0"/>
              </a:spcBef>
              <a:spcAft>
                <a:spcPts val="800"/>
              </a:spcAft>
            </a:pPr>
            <a:r>
              <a:rPr lang="en-US" sz="2400" b="1" dirty="0">
                <a:solidFill>
                  <a:srgbClr val="FFFF00"/>
                </a:solidFill>
                <a:effectLst/>
                <a:latin typeface="Times New Roman" panose="02020603050405020304" pitchFamily="18" charset="0"/>
                <a:ea typeface="Calibri" panose="020F0502020204030204" pitchFamily="34" charset="0"/>
              </a:rPr>
              <a:t>In November of that year, another fire occurred in an unnamed building.  When the workers shouted fire, the manager and supervisor locked the doors and told them to keep working. 1,100 people were trapped inside, 117 people died and nearly half were burned beyond recognition. Investigators found the labels from </a:t>
            </a:r>
          </a:p>
          <a:p>
            <a:pPr marL="0" marR="0" algn="ctr">
              <a:lnSpc>
                <a:spcPct val="107000"/>
              </a:lnSpc>
              <a:spcBef>
                <a:spcPts val="0"/>
              </a:spcBef>
              <a:spcAft>
                <a:spcPts val="800"/>
              </a:spcAft>
            </a:pPr>
            <a:r>
              <a:rPr lang="en-US" sz="2400" b="1" dirty="0">
                <a:solidFill>
                  <a:srgbClr val="FFFF00"/>
                </a:solidFill>
                <a:effectLst/>
                <a:latin typeface="Times New Roman" panose="02020603050405020304" pitchFamily="18" charset="0"/>
                <a:ea typeface="Calibri" panose="020F0502020204030204" pitchFamily="34" charset="0"/>
              </a:rPr>
              <a:t>Sears, Walmart and Disney. </a:t>
            </a:r>
          </a:p>
          <a:p>
            <a:pPr marL="0" marR="0" algn="ctr">
              <a:lnSpc>
                <a:spcPct val="107000"/>
              </a:lnSpc>
              <a:spcBef>
                <a:spcPts val="0"/>
              </a:spcBef>
              <a:spcAft>
                <a:spcPts val="800"/>
              </a:spcAft>
            </a:pPr>
            <a:r>
              <a:rPr lang="en-US" sz="2400" b="1" dirty="0">
                <a:solidFill>
                  <a:srgbClr val="FFFF00"/>
                </a:solidFill>
                <a:effectLst/>
                <a:latin typeface="Times New Roman" panose="02020603050405020304" pitchFamily="18" charset="0"/>
                <a:ea typeface="Calibri" panose="020F0502020204030204" pitchFamily="34" charset="0"/>
              </a:rPr>
              <a:t>    In 2018, 10% of parliament members owned garment factories and 30% had family members who owned a factory. </a:t>
            </a:r>
          </a:p>
        </p:txBody>
      </p:sp>
    </p:spTree>
    <p:extLst>
      <p:ext uri="{BB962C8B-B14F-4D97-AF65-F5344CB8AC3E}">
        <p14:creationId xmlns:p14="http://schemas.microsoft.com/office/powerpoint/2010/main" val="1908749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6112325E-6AC8-4926-8A16-831B9FF88A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8" name="Picture 8" descr="Case Study: The Reality of Retailers such as H&amp;amp;M and Walmart | Sweatshops:  The Voices Behind the Products">
            <a:extLst>
              <a:ext uri="{FF2B5EF4-FFF2-40B4-BE49-F238E27FC236}">
                <a16:creationId xmlns:a16="http://schemas.microsoft.com/office/drawing/2014/main" id="{61ECC434-F36B-4A21-9589-F63D6C25E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351" y="266700"/>
            <a:ext cx="6457161" cy="387667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Sweatshops make poor people better off — Adam Smith Institute">
            <a:extLst>
              <a:ext uri="{FF2B5EF4-FFF2-40B4-BE49-F238E27FC236}">
                <a16:creationId xmlns:a16="http://schemas.microsoft.com/office/drawing/2014/main" id="{FD3DF55C-57AA-455E-96FE-103B20550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711993"/>
            <a:ext cx="5918973" cy="3945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790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FC899D-BAC4-4147-881E-483004838E3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82555" y="304800"/>
            <a:ext cx="5504678" cy="6121052"/>
          </a:xfrm>
          <a:prstGeom prst="rect">
            <a:avLst/>
          </a:prstGeom>
          <a:noFill/>
          <a:ln>
            <a:noFill/>
          </a:ln>
        </p:spPr>
      </p:pic>
      <p:pic>
        <p:nvPicPr>
          <p:cNvPr id="7172" name="Picture 4" descr="53 Fashion ideas | fashion, sustainable fashion, ethical fashion">
            <a:extLst>
              <a:ext uri="{FF2B5EF4-FFF2-40B4-BE49-F238E27FC236}">
                <a16:creationId xmlns:a16="http://schemas.microsoft.com/office/drawing/2014/main" id="{4DD849B8-663D-47A1-9949-0712BD35D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706" y="304800"/>
            <a:ext cx="4836739" cy="6121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752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464358C-A600-4FAD-8237-6A86E120909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627F73A6-AB63-4242-B9B2-D926ABA9630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8" name="Picture 6" descr="Get Your Wallet and Your Car Keys, It's Black Friday!">
            <a:extLst>
              <a:ext uri="{FF2B5EF4-FFF2-40B4-BE49-F238E27FC236}">
                <a16:creationId xmlns:a16="http://schemas.microsoft.com/office/drawing/2014/main" id="{618BBB9B-C62C-443E-B7C6-A2C716E0D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891" y="915050"/>
            <a:ext cx="8403248" cy="5337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057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9AE4FB-1E85-45B1-9558-763866764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457" y="450804"/>
            <a:ext cx="6268308" cy="5807677"/>
          </a:xfrm>
          <a:prstGeom prst="rect">
            <a:avLst/>
          </a:prstGeom>
        </p:spPr>
      </p:pic>
    </p:spTree>
    <p:extLst>
      <p:ext uri="{BB962C8B-B14F-4D97-AF65-F5344CB8AC3E}">
        <p14:creationId xmlns:p14="http://schemas.microsoft.com/office/powerpoint/2010/main" val="652603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shion &amp; Water Pollution">
            <a:extLst>
              <a:ext uri="{FF2B5EF4-FFF2-40B4-BE49-F238E27FC236}">
                <a16:creationId xmlns:a16="http://schemas.microsoft.com/office/drawing/2014/main" id="{15DB40FD-302F-4B04-B802-9DF11D8A3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86" y="185351"/>
            <a:ext cx="3243649" cy="32436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ashion &amp; Water Pollution">
            <a:extLst>
              <a:ext uri="{FF2B5EF4-FFF2-40B4-BE49-F238E27FC236}">
                <a16:creationId xmlns:a16="http://schemas.microsoft.com/office/drawing/2014/main" id="{901553B4-D360-48C7-83DA-3F5E9FF42EA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426823" y="3703782"/>
            <a:ext cx="3523534" cy="2902447"/>
          </a:xfrm>
          <a:prstGeom prst="rect">
            <a:avLst/>
          </a:prstGeom>
          <a:noFill/>
          <a:ln>
            <a:noFill/>
          </a:ln>
        </p:spPr>
      </p:pic>
      <p:pic>
        <p:nvPicPr>
          <p:cNvPr id="4" name="Picture 3">
            <a:extLst>
              <a:ext uri="{FF2B5EF4-FFF2-40B4-BE49-F238E27FC236}">
                <a16:creationId xmlns:a16="http://schemas.microsoft.com/office/drawing/2014/main" id="{A99A0DAC-1808-434A-AEBA-D2CB29BF53F3}"/>
              </a:ext>
            </a:extLst>
          </p:cNvPr>
          <p:cNvPicPr>
            <a:picLocks noChangeAspect="1"/>
          </p:cNvPicPr>
          <p:nvPr/>
        </p:nvPicPr>
        <p:blipFill rotWithShape="1">
          <a:blip r:embed="rId5"/>
          <a:srcRect t="22986"/>
          <a:stretch/>
        </p:blipFill>
        <p:spPr>
          <a:xfrm>
            <a:off x="2711207" y="2630407"/>
            <a:ext cx="5421608" cy="2902447"/>
          </a:xfrm>
          <a:prstGeom prst="rect">
            <a:avLst/>
          </a:prstGeom>
        </p:spPr>
      </p:pic>
    </p:spTree>
    <p:extLst>
      <p:ext uri="{BB962C8B-B14F-4D97-AF65-F5344CB8AC3E}">
        <p14:creationId xmlns:p14="http://schemas.microsoft.com/office/powerpoint/2010/main" val="179402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CE611D-195B-47B9-A846-F24D0B85962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28802" y="4211782"/>
            <a:ext cx="4679033" cy="2512291"/>
          </a:xfrm>
          <a:prstGeom prst="rect">
            <a:avLst/>
          </a:prstGeom>
          <a:noFill/>
          <a:ln>
            <a:noFill/>
          </a:ln>
        </p:spPr>
      </p:pic>
      <p:pic>
        <p:nvPicPr>
          <p:cNvPr id="4" name="Picture 3">
            <a:extLst>
              <a:ext uri="{FF2B5EF4-FFF2-40B4-BE49-F238E27FC236}">
                <a16:creationId xmlns:a16="http://schemas.microsoft.com/office/drawing/2014/main" id="{404A75BF-CADB-495B-8712-464B2B75FBC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555345" y="217429"/>
            <a:ext cx="4447127" cy="6238789"/>
          </a:xfrm>
          <a:prstGeom prst="rect">
            <a:avLst/>
          </a:prstGeom>
          <a:noFill/>
          <a:ln>
            <a:noFill/>
          </a:ln>
        </p:spPr>
      </p:pic>
      <p:pic>
        <p:nvPicPr>
          <p:cNvPr id="8" name="Picture 7">
            <a:extLst>
              <a:ext uri="{FF2B5EF4-FFF2-40B4-BE49-F238E27FC236}">
                <a16:creationId xmlns:a16="http://schemas.microsoft.com/office/drawing/2014/main" id="{689544A1-6882-42E7-B41A-5A4A79A7C59F}"/>
              </a:ext>
            </a:extLst>
          </p:cNvPr>
          <p:cNvPicPr>
            <a:picLocks noChangeAspect="1"/>
          </p:cNvPicPr>
          <p:nvPr/>
        </p:nvPicPr>
        <p:blipFill>
          <a:blip r:embed="rId5"/>
          <a:stretch>
            <a:fillRect/>
          </a:stretch>
        </p:blipFill>
        <p:spPr>
          <a:xfrm>
            <a:off x="3770835" y="238606"/>
            <a:ext cx="3683173" cy="3775674"/>
          </a:xfrm>
          <a:prstGeom prst="rect">
            <a:avLst/>
          </a:prstGeom>
        </p:spPr>
      </p:pic>
      <p:pic>
        <p:nvPicPr>
          <p:cNvPr id="10" name="Picture 9">
            <a:extLst>
              <a:ext uri="{FF2B5EF4-FFF2-40B4-BE49-F238E27FC236}">
                <a16:creationId xmlns:a16="http://schemas.microsoft.com/office/drawing/2014/main" id="{E390819B-035D-4572-AB48-5929235C3F85}"/>
              </a:ext>
            </a:extLst>
          </p:cNvPr>
          <p:cNvPicPr>
            <a:picLocks noChangeAspect="1"/>
          </p:cNvPicPr>
          <p:nvPr/>
        </p:nvPicPr>
        <p:blipFill>
          <a:blip r:embed="rId6"/>
          <a:stretch>
            <a:fillRect/>
          </a:stretch>
        </p:blipFill>
        <p:spPr>
          <a:xfrm>
            <a:off x="189528" y="238606"/>
            <a:ext cx="3348681" cy="3796851"/>
          </a:xfrm>
          <a:prstGeom prst="rect">
            <a:avLst/>
          </a:prstGeom>
        </p:spPr>
      </p:pic>
    </p:spTree>
    <p:extLst>
      <p:ext uri="{BB962C8B-B14F-4D97-AF65-F5344CB8AC3E}">
        <p14:creationId xmlns:p14="http://schemas.microsoft.com/office/powerpoint/2010/main" val="995275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33801C-6670-4F14-A3A3-DBD5CF473415}"/>
              </a:ext>
            </a:extLst>
          </p:cNvPr>
          <p:cNvSpPr txBox="1"/>
          <p:nvPr/>
        </p:nvSpPr>
        <p:spPr>
          <a:xfrm>
            <a:off x="713984" y="976152"/>
            <a:ext cx="10985326" cy="5059847"/>
          </a:xfrm>
          <a:prstGeom prst="rect">
            <a:avLst/>
          </a:prstGeom>
          <a:noFill/>
        </p:spPr>
        <p:txBody>
          <a:bodyPr wrap="square">
            <a:spAutoFit/>
          </a:bodyPr>
          <a:lstStyle/>
          <a:p>
            <a:pPr marL="0" marR="0" algn="ctr">
              <a:lnSpc>
                <a:spcPct val="107000"/>
              </a:lnSpc>
              <a:spcBef>
                <a:spcPts val="0"/>
              </a:spcBef>
              <a:spcAft>
                <a:spcPts val="800"/>
              </a:spcAft>
            </a:pPr>
            <a:r>
              <a:rPr lang="en-US" sz="4800" b="1" dirty="0">
                <a:solidFill>
                  <a:srgbClr val="FFFF00"/>
                </a:solidFill>
                <a:effectLst/>
                <a:latin typeface="Times New Roman" panose="02020603050405020304" pitchFamily="18" charset="0"/>
                <a:ea typeface="Calibri" panose="020F0502020204030204" pitchFamily="34" charset="0"/>
              </a:rPr>
              <a:t>Fast fashion has had an intensely negative impact on our world, our economics, our people and our land. It has been our consumption that has caused the problem. Let’s not be casual any longer. </a:t>
            </a:r>
            <a:endParaRPr lang="en-US" sz="4800" dirty="0">
              <a:solidFill>
                <a:srgbClr val="FFFF00"/>
              </a:solidFill>
              <a:effectLst/>
              <a:latin typeface="Times New Roman" panose="02020603050405020304" pitchFamily="18" charset="0"/>
              <a:ea typeface="Calibri" panose="020F0502020204030204" pitchFamily="34" charset="0"/>
            </a:endParaRPr>
          </a:p>
          <a:p>
            <a:pPr marL="0" marR="0">
              <a:lnSpc>
                <a:spcPct val="107000"/>
              </a:lnSpc>
              <a:spcBef>
                <a:spcPts val="0"/>
              </a:spcBef>
              <a:spcAft>
                <a:spcPts val="800"/>
              </a:spcAft>
            </a:pPr>
            <a:r>
              <a:rPr lang="en-US" sz="800" dirty="0">
                <a:effectLst/>
                <a:latin typeface="Times New Roman" panose="02020603050405020304" pitchFamily="18" charset="0"/>
                <a:ea typeface="Calibri" panose="020F0502020204030204" pitchFamily="34" charset="0"/>
              </a:rPr>
              <a:t> </a:t>
            </a:r>
          </a:p>
        </p:txBody>
      </p:sp>
    </p:spTree>
    <p:extLst>
      <p:ext uri="{BB962C8B-B14F-4D97-AF65-F5344CB8AC3E}">
        <p14:creationId xmlns:p14="http://schemas.microsoft.com/office/powerpoint/2010/main" val="822611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F1F0EE-1470-4BD2-B7EC-3BA89F8B3C5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19201" y="341745"/>
            <a:ext cx="10049164" cy="6082867"/>
          </a:xfrm>
          <a:prstGeom prst="rect">
            <a:avLst/>
          </a:prstGeom>
          <a:noFill/>
          <a:ln>
            <a:noFill/>
          </a:ln>
        </p:spPr>
      </p:pic>
    </p:spTree>
    <p:extLst>
      <p:ext uri="{BB962C8B-B14F-4D97-AF65-F5344CB8AC3E}">
        <p14:creationId xmlns:p14="http://schemas.microsoft.com/office/powerpoint/2010/main" val="574734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D2B33E-914B-48AF-AB85-3FFEF3711ED7}"/>
              </a:ext>
            </a:extLst>
          </p:cNvPr>
          <p:cNvPicPr/>
          <p:nvPr/>
        </p:nvPicPr>
        <p:blipFill rotWithShape="1">
          <a:blip r:embed="rId2"/>
          <a:srcRect r="1787"/>
          <a:stretch/>
        </p:blipFill>
        <p:spPr>
          <a:xfrm>
            <a:off x="533924" y="471054"/>
            <a:ext cx="4850876" cy="5920509"/>
          </a:xfrm>
          <a:prstGeom prst="rect">
            <a:avLst/>
          </a:prstGeom>
        </p:spPr>
      </p:pic>
      <p:pic>
        <p:nvPicPr>
          <p:cNvPr id="3" name="Picture 2">
            <a:extLst>
              <a:ext uri="{FF2B5EF4-FFF2-40B4-BE49-F238E27FC236}">
                <a16:creationId xmlns:a16="http://schemas.microsoft.com/office/drawing/2014/main" id="{BA2155BD-5AAF-4229-BFF7-595AFABF877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651967" y="471054"/>
            <a:ext cx="5006109" cy="5920509"/>
          </a:xfrm>
          <a:prstGeom prst="rect">
            <a:avLst/>
          </a:prstGeom>
          <a:noFill/>
          <a:ln>
            <a:noFill/>
          </a:ln>
        </p:spPr>
      </p:pic>
    </p:spTree>
    <p:extLst>
      <p:ext uri="{BB962C8B-B14F-4D97-AF65-F5344CB8AC3E}">
        <p14:creationId xmlns:p14="http://schemas.microsoft.com/office/powerpoint/2010/main" val="1732019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14C65C-D961-4DE7-9BD2-A38CCC69F22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783355" y="569168"/>
            <a:ext cx="4356035" cy="5943166"/>
          </a:xfrm>
          <a:prstGeom prst="rect">
            <a:avLst/>
          </a:prstGeom>
          <a:noFill/>
          <a:ln>
            <a:noFill/>
          </a:ln>
        </p:spPr>
      </p:pic>
      <p:sp>
        <p:nvSpPr>
          <p:cNvPr id="3" name="TextBox 2">
            <a:extLst>
              <a:ext uri="{FF2B5EF4-FFF2-40B4-BE49-F238E27FC236}">
                <a16:creationId xmlns:a16="http://schemas.microsoft.com/office/drawing/2014/main" id="{708587A2-9013-4CB6-834E-5185CCFC0EBE}"/>
              </a:ext>
            </a:extLst>
          </p:cNvPr>
          <p:cNvSpPr txBox="1"/>
          <p:nvPr/>
        </p:nvSpPr>
        <p:spPr>
          <a:xfrm>
            <a:off x="1375667" y="1222150"/>
            <a:ext cx="3564294" cy="3999749"/>
          </a:xfrm>
          <a:prstGeom prst="rect">
            <a:avLst/>
          </a:prstGeom>
          <a:noFill/>
        </p:spPr>
        <p:txBody>
          <a:bodyPr wrap="square" rtlCol="0">
            <a:spAutoFit/>
          </a:bodyPr>
          <a:lstStyle/>
          <a:p>
            <a:pPr marL="0" marR="0" algn="ctr">
              <a:lnSpc>
                <a:spcPct val="107000"/>
              </a:lnSpc>
              <a:spcBef>
                <a:spcPts val="0"/>
              </a:spcBef>
              <a:spcAft>
                <a:spcPts val="800"/>
              </a:spcAft>
            </a:pP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 style?????? Someone some place is ripping this and wondering why </a:t>
            </a:r>
          </a:p>
        </p:txBody>
      </p:sp>
    </p:spTree>
    <p:extLst>
      <p:ext uri="{BB962C8B-B14F-4D97-AF65-F5344CB8AC3E}">
        <p14:creationId xmlns:p14="http://schemas.microsoft.com/office/powerpoint/2010/main" val="155876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a:extLst>
              <a:ext uri="{FF2B5EF4-FFF2-40B4-BE49-F238E27FC236}">
                <a16:creationId xmlns:a16="http://schemas.microsoft.com/office/drawing/2014/main" id="{2257A52D-8BCA-4A28-84D6-C464627F85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5951" y="85876"/>
            <a:ext cx="5086738" cy="302238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734A19A4-6CD3-4397-88D7-31436F645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43" y="85876"/>
            <a:ext cx="5086738" cy="2866753"/>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a:extLst>
              <a:ext uri="{FF2B5EF4-FFF2-40B4-BE49-F238E27FC236}">
                <a16:creationId xmlns:a16="http://schemas.microsoft.com/office/drawing/2014/main" id="{D0E0AAC0-BEB8-4186-BA61-74828B18D8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5951" y="3330189"/>
            <a:ext cx="5086738" cy="3346119"/>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a:extLst>
              <a:ext uri="{FF2B5EF4-FFF2-40B4-BE49-F238E27FC236}">
                <a16:creationId xmlns:a16="http://schemas.microsoft.com/office/drawing/2014/main" id="{09273060-1F79-42FE-BB1F-9F207D9908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257" y="3210897"/>
            <a:ext cx="4814596" cy="34429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E10E96D-CD87-42A2-98F6-63ECC4BA47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2907" y="1004632"/>
            <a:ext cx="2026413" cy="3604313"/>
          </a:xfrm>
          <a:prstGeom prst="rect">
            <a:avLst/>
          </a:prstGeom>
        </p:spPr>
      </p:pic>
    </p:spTree>
    <p:extLst>
      <p:ext uri="{BB962C8B-B14F-4D97-AF65-F5344CB8AC3E}">
        <p14:creationId xmlns:p14="http://schemas.microsoft.com/office/powerpoint/2010/main" val="2394311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B5DEF1-E1FC-4263-9560-826970799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339" y="539262"/>
            <a:ext cx="10480430" cy="5967046"/>
          </a:xfrm>
          <a:prstGeom prst="rect">
            <a:avLst/>
          </a:prstGeom>
        </p:spPr>
      </p:pic>
    </p:spTree>
    <p:extLst>
      <p:ext uri="{BB962C8B-B14F-4D97-AF65-F5344CB8AC3E}">
        <p14:creationId xmlns:p14="http://schemas.microsoft.com/office/powerpoint/2010/main" val="3315223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a:extLst>
              <a:ext uri="{FF2B5EF4-FFF2-40B4-BE49-F238E27FC236}">
                <a16:creationId xmlns:a16="http://schemas.microsoft.com/office/drawing/2014/main" id="{E230F3BB-9FA1-4667-BFFC-AC55641F840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82146" y="354563"/>
            <a:ext cx="8070979" cy="6148873"/>
          </a:xfrm>
          <a:prstGeom prst="rect">
            <a:avLst/>
          </a:prstGeom>
          <a:noFill/>
          <a:ln>
            <a:noFill/>
          </a:ln>
        </p:spPr>
      </p:pic>
    </p:spTree>
    <p:extLst>
      <p:ext uri="{BB962C8B-B14F-4D97-AF65-F5344CB8AC3E}">
        <p14:creationId xmlns:p14="http://schemas.microsoft.com/office/powerpoint/2010/main" val="4107101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1EF7D3-F8CD-4331-901F-EAC1FD820C66}"/>
              </a:ext>
            </a:extLst>
          </p:cNvPr>
          <p:cNvPicPr>
            <a:picLocks noChangeAspect="1"/>
          </p:cNvPicPr>
          <p:nvPr/>
        </p:nvPicPr>
        <p:blipFill>
          <a:blip r:embed="rId2"/>
          <a:stretch>
            <a:fillRect/>
          </a:stretch>
        </p:blipFill>
        <p:spPr>
          <a:xfrm>
            <a:off x="553341" y="284205"/>
            <a:ext cx="7503264" cy="5339364"/>
          </a:xfrm>
          <a:prstGeom prst="rect">
            <a:avLst/>
          </a:prstGeom>
        </p:spPr>
      </p:pic>
      <p:pic>
        <p:nvPicPr>
          <p:cNvPr id="4" name="Picture 3">
            <a:extLst>
              <a:ext uri="{FF2B5EF4-FFF2-40B4-BE49-F238E27FC236}">
                <a16:creationId xmlns:a16="http://schemas.microsoft.com/office/drawing/2014/main" id="{A1DE3330-FB65-41C6-8A91-5ABB7D39C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685" y="3027403"/>
            <a:ext cx="3422823" cy="3422823"/>
          </a:xfrm>
          <a:prstGeom prst="rect">
            <a:avLst/>
          </a:prstGeom>
        </p:spPr>
      </p:pic>
    </p:spTree>
    <p:extLst>
      <p:ext uri="{BB962C8B-B14F-4D97-AF65-F5344CB8AC3E}">
        <p14:creationId xmlns:p14="http://schemas.microsoft.com/office/powerpoint/2010/main" val="1857290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icle-image">
            <a:extLst>
              <a:ext uri="{FF2B5EF4-FFF2-40B4-BE49-F238E27FC236}">
                <a16:creationId xmlns:a16="http://schemas.microsoft.com/office/drawing/2014/main" id="{0F654993-8FDF-41D0-AA71-DEAF7B925A0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66462" y="1128712"/>
            <a:ext cx="7424615" cy="5201750"/>
          </a:xfrm>
          <a:prstGeom prst="rect">
            <a:avLst/>
          </a:prstGeom>
          <a:noFill/>
          <a:ln>
            <a:noFill/>
          </a:ln>
        </p:spPr>
      </p:pic>
      <p:sp>
        <p:nvSpPr>
          <p:cNvPr id="3" name="TextBox 2">
            <a:extLst>
              <a:ext uri="{FF2B5EF4-FFF2-40B4-BE49-F238E27FC236}">
                <a16:creationId xmlns:a16="http://schemas.microsoft.com/office/drawing/2014/main" id="{8476EC8F-08D7-4EE5-9346-788061A82E6D}"/>
              </a:ext>
            </a:extLst>
          </p:cNvPr>
          <p:cNvSpPr txBox="1"/>
          <p:nvPr/>
        </p:nvSpPr>
        <p:spPr>
          <a:xfrm>
            <a:off x="211016" y="235150"/>
            <a:ext cx="11402646" cy="584775"/>
          </a:xfrm>
          <a:prstGeom prst="rect">
            <a:avLst/>
          </a:prstGeom>
          <a:no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USED CLOTHING TO BE SENT OVERSEAS</a:t>
            </a:r>
          </a:p>
        </p:txBody>
      </p:sp>
    </p:spTree>
    <p:extLst>
      <p:ext uri="{BB962C8B-B14F-4D97-AF65-F5344CB8AC3E}">
        <p14:creationId xmlns:p14="http://schemas.microsoft.com/office/powerpoint/2010/main" val="1037694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ople walk around Gikomba Market, East Africa's biggest second-hand clothing market, on July 10, 2014 in Nairobi.">
            <a:extLst>
              <a:ext uri="{FF2B5EF4-FFF2-40B4-BE49-F238E27FC236}">
                <a16:creationId xmlns:a16="http://schemas.microsoft.com/office/drawing/2014/main" id="{F633C6F4-50C5-47CD-BBF7-078A1943ACF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87571" y="1249821"/>
            <a:ext cx="8909222" cy="4904217"/>
          </a:xfrm>
          <a:prstGeom prst="rect">
            <a:avLst/>
          </a:prstGeom>
          <a:noFill/>
          <a:ln>
            <a:noFill/>
          </a:ln>
        </p:spPr>
      </p:pic>
      <p:sp>
        <p:nvSpPr>
          <p:cNvPr id="4" name="TextBox 3">
            <a:extLst>
              <a:ext uri="{FF2B5EF4-FFF2-40B4-BE49-F238E27FC236}">
                <a16:creationId xmlns:a16="http://schemas.microsoft.com/office/drawing/2014/main" id="{095B4154-875F-488C-BECE-53362F3A951D}"/>
              </a:ext>
            </a:extLst>
          </p:cNvPr>
          <p:cNvSpPr txBox="1"/>
          <p:nvPr/>
        </p:nvSpPr>
        <p:spPr>
          <a:xfrm>
            <a:off x="424873" y="359228"/>
            <a:ext cx="11434618" cy="461665"/>
          </a:xfrm>
          <a:prstGeom prst="rect">
            <a:avLst/>
          </a:prstGeom>
          <a:noFill/>
        </p:spPr>
        <p:txBody>
          <a:bodyPr wrap="square">
            <a:spAutoFit/>
          </a:bodyPr>
          <a:lstStyle/>
          <a:p>
            <a:pPr algn="ctr"/>
            <a:r>
              <a:rPr lang="en-US" sz="24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Used clothing markets like </a:t>
            </a:r>
            <a:r>
              <a:rPr lang="en-US" sz="2400" b="1"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Gikomba</a:t>
            </a:r>
            <a:r>
              <a:rPr lang="en-US" sz="24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Nairobi can be found all across Africa</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33400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gpickers_620">
            <a:extLst>
              <a:ext uri="{FF2B5EF4-FFF2-40B4-BE49-F238E27FC236}">
                <a16:creationId xmlns:a16="http://schemas.microsoft.com/office/drawing/2014/main" id="{AC38835C-6D55-465C-AD78-F86B7297488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178490" y="2612572"/>
            <a:ext cx="6660502" cy="4042780"/>
          </a:xfrm>
          <a:prstGeom prst="rect">
            <a:avLst/>
          </a:prstGeom>
          <a:noFill/>
          <a:ln>
            <a:noFill/>
          </a:ln>
        </p:spPr>
      </p:pic>
      <p:pic>
        <p:nvPicPr>
          <p:cNvPr id="2" name="Picture 1" descr="Rag Pickers of India:An Informal Waste Disposal System | Rashid&amp;#39;s Blog: An  Educational Portal">
            <a:extLst>
              <a:ext uri="{FF2B5EF4-FFF2-40B4-BE49-F238E27FC236}">
                <a16:creationId xmlns:a16="http://schemas.microsoft.com/office/drawing/2014/main" id="{27CA92AE-1353-44F3-BDE2-A0A36E70466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53008" y="391762"/>
            <a:ext cx="5943600" cy="3181985"/>
          </a:xfrm>
          <a:prstGeom prst="rect">
            <a:avLst/>
          </a:prstGeom>
          <a:noFill/>
          <a:ln>
            <a:noFill/>
          </a:ln>
        </p:spPr>
      </p:pic>
      <p:sp>
        <p:nvSpPr>
          <p:cNvPr id="4" name="TextBox 3">
            <a:extLst>
              <a:ext uri="{FF2B5EF4-FFF2-40B4-BE49-F238E27FC236}">
                <a16:creationId xmlns:a16="http://schemas.microsoft.com/office/drawing/2014/main" id="{6654DF9B-8243-4453-94A0-8316866E2255}"/>
              </a:ext>
            </a:extLst>
          </p:cNvPr>
          <p:cNvSpPr txBox="1"/>
          <p:nvPr/>
        </p:nvSpPr>
        <p:spPr>
          <a:xfrm>
            <a:off x="6533662" y="934976"/>
            <a:ext cx="5431692" cy="646331"/>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RAG PICKERS IN INDIA</a:t>
            </a:r>
          </a:p>
        </p:txBody>
      </p:sp>
    </p:spTree>
    <p:extLst>
      <p:ext uri="{BB962C8B-B14F-4D97-AF65-F5344CB8AC3E}">
        <p14:creationId xmlns:p14="http://schemas.microsoft.com/office/powerpoint/2010/main" val="3682351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076D64-808E-4E7E-8C3C-928C733248DE}"/>
              </a:ext>
            </a:extLst>
          </p:cNvPr>
          <p:cNvSpPr txBox="1"/>
          <p:nvPr/>
        </p:nvSpPr>
        <p:spPr>
          <a:xfrm>
            <a:off x="527104" y="372490"/>
            <a:ext cx="4719782" cy="6113020"/>
          </a:xfrm>
          <a:prstGeom prst="rect">
            <a:avLst/>
          </a:prstGeom>
          <a:noFill/>
        </p:spPr>
        <p:txBody>
          <a:bodyPr wrap="square">
            <a:spAutoFit/>
          </a:bodyPr>
          <a:lstStyle/>
          <a:p>
            <a:pPr marL="0" marR="0" algn="ctr">
              <a:lnSpc>
                <a:spcPct val="107000"/>
              </a:lnSpc>
              <a:spcBef>
                <a:spcPts val="0"/>
              </a:spcBef>
              <a:spcAft>
                <a:spcPts val="800"/>
              </a:spcAft>
            </a:pPr>
            <a:r>
              <a:rPr lang="en-US" sz="2000" b="1" dirty="0">
                <a:solidFill>
                  <a:srgbClr val="FFFF00"/>
                </a:solidFill>
                <a:effectLst/>
                <a:latin typeface="Times New Roman" panose="02020603050405020304" pitchFamily="18" charset="0"/>
                <a:ea typeface="Calibri" panose="020F0502020204030204" pitchFamily="34" charset="0"/>
              </a:rPr>
              <a:t>LEAST SUSTAINABLE FABRICS  </a:t>
            </a:r>
            <a:endParaRPr lang="en-US" sz="2000" dirty="0">
              <a:solidFill>
                <a:srgbClr val="FFFF00"/>
              </a:solidFill>
              <a:effectLst/>
              <a:latin typeface="Times New Roman" panose="02020603050405020304" pitchFamily="18" charset="0"/>
              <a:ea typeface="Calibri" panose="020F0502020204030204" pitchFamily="34" charset="0"/>
            </a:endParaRPr>
          </a:p>
          <a:p>
            <a:pPr marL="0" marR="0" algn="ctr">
              <a:lnSpc>
                <a:spcPct val="107000"/>
              </a:lnSpc>
              <a:spcBef>
                <a:spcPts val="0"/>
              </a:spcBef>
              <a:spcAft>
                <a:spcPts val="800"/>
              </a:spcAft>
            </a:pPr>
            <a:r>
              <a:rPr lang="en-US" sz="2000" b="1" dirty="0">
                <a:solidFill>
                  <a:srgbClr val="FFFF00"/>
                </a:solidFill>
                <a:effectLst/>
                <a:latin typeface="Times New Roman" panose="02020603050405020304" pitchFamily="18" charset="0"/>
                <a:ea typeface="Calibri" panose="020F0502020204030204" pitchFamily="34" charset="0"/>
              </a:rPr>
              <a:t>All non- biodegradable </a:t>
            </a:r>
            <a:endParaRPr lang="en-US" sz="2000" dirty="0">
              <a:solidFill>
                <a:srgbClr val="FFFF00"/>
              </a:solidFill>
              <a:effectLst/>
              <a:latin typeface="Times New Roman" panose="02020603050405020304" pitchFamily="18" charset="0"/>
              <a:ea typeface="Calibri" panose="020F0502020204030204" pitchFamily="34" charset="0"/>
            </a:endParaRPr>
          </a:p>
          <a:p>
            <a:pPr marL="0" marR="0" algn="ctr">
              <a:lnSpc>
                <a:spcPct val="107000"/>
              </a:lnSpc>
              <a:spcBef>
                <a:spcPts val="0"/>
              </a:spcBef>
              <a:spcAft>
                <a:spcPts val="800"/>
              </a:spcAft>
            </a:pPr>
            <a:r>
              <a:rPr lang="en-US" sz="2000" b="1" dirty="0">
                <a:solidFill>
                  <a:srgbClr val="FFFF00"/>
                </a:solidFill>
                <a:effectLst/>
                <a:latin typeface="Times New Roman" panose="02020603050405020304" pitchFamily="18" charset="0"/>
                <a:ea typeface="Calibri" panose="020F0502020204030204" pitchFamily="34" charset="0"/>
              </a:rPr>
              <a:t>Uses large amounts of water</a:t>
            </a:r>
            <a:endParaRPr lang="en-US" sz="2000" dirty="0">
              <a:solidFill>
                <a:srgbClr val="FFFF00"/>
              </a:solidFill>
              <a:effectLst/>
              <a:latin typeface="Times New Roman" panose="02020603050405020304" pitchFamily="18" charset="0"/>
              <a:ea typeface="Calibri" panose="020F0502020204030204" pitchFamily="34" charset="0"/>
            </a:endParaRPr>
          </a:p>
          <a:p>
            <a:pPr marL="0" marR="0" algn="ctr">
              <a:lnSpc>
                <a:spcPct val="107000"/>
              </a:lnSpc>
              <a:spcBef>
                <a:spcPts val="0"/>
              </a:spcBef>
              <a:spcAft>
                <a:spcPts val="800"/>
              </a:spcAft>
            </a:pPr>
            <a:r>
              <a:rPr lang="en-US" sz="2000" b="1" dirty="0">
                <a:solidFill>
                  <a:srgbClr val="FFFF00"/>
                </a:solidFill>
                <a:effectLst/>
                <a:latin typeface="Times New Roman" panose="02020603050405020304" pitchFamily="18" charset="0"/>
                <a:ea typeface="Calibri" panose="020F0502020204030204" pitchFamily="34" charset="0"/>
              </a:rPr>
              <a:t>Pesticides, toxic chemicals</a:t>
            </a:r>
          </a:p>
          <a:p>
            <a:pPr marL="0" marR="0" algn="ctr">
              <a:lnSpc>
                <a:spcPct val="107000"/>
              </a:lnSpc>
              <a:spcBef>
                <a:spcPts val="0"/>
              </a:spcBef>
              <a:spcAft>
                <a:spcPts val="800"/>
              </a:spcAft>
            </a:pPr>
            <a:endParaRPr lang="en-US" sz="2000" dirty="0">
              <a:solidFill>
                <a:srgbClr val="FFFF00"/>
              </a:solidFill>
              <a:effectLst/>
              <a:latin typeface="Times New Roman" panose="02020603050405020304" pitchFamily="18" charset="0"/>
              <a:ea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2000" b="1" dirty="0">
                <a:solidFill>
                  <a:srgbClr val="FFFF00"/>
                </a:solidFill>
                <a:effectLst/>
                <a:latin typeface="Times New Roman" panose="02020603050405020304" pitchFamily="18" charset="0"/>
                <a:ea typeface="Calibri" panose="020F0502020204030204" pitchFamily="34" charset="0"/>
              </a:rPr>
              <a:t>Polyester</a:t>
            </a:r>
          </a:p>
          <a:p>
            <a:pPr marL="342900" marR="0" lvl="0" indent="-342900">
              <a:lnSpc>
                <a:spcPct val="107000"/>
              </a:lnSpc>
              <a:spcBef>
                <a:spcPts val="0"/>
              </a:spcBef>
              <a:spcAft>
                <a:spcPts val="0"/>
              </a:spcAft>
              <a:buFont typeface="+mj-lt"/>
              <a:buAutoNum type="arabicPeriod"/>
            </a:pPr>
            <a:endParaRPr lang="en-US" sz="2000" dirty="0">
              <a:solidFill>
                <a:srgbClr val="FFFF00"/>
              </a:solidFill>
              <a:effectLst/>
              <a:latin typeface="Times New Roman" panose="02020603050405020304" pitchFamily="18" charset="0"/>
              <a:ea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2000" b="1" dirty="0">
                <a:solidFill>
                  <a:srgbClr val="FFFF00"/>
                </a:solidFill>
                <a:effectLst/>
                <a:latin typeface="Times New Roman" panose="02020603050405020304" pitchFamily="18" charset="0"/>
                <a:ea typeface="Calibri" panose="020F0502020204030204" pitchFamily="34" charset="0"/>
              </a:rPr>
              <a:t>Acrylic</a:t>
            </a:r>
          </a:p>
          <a:p>
            <a:pPr marL="342900" marR="0" lvl="0" indent="-342900">
              <a:lnSpc>
                <a:spcPct val="107000"/>
              </a:lnSpc>
              <a:spcBef>
                <a:spcPts val="0"/>
              </a:spcBef>
              <a:spcAft>
                <a:spcPts val="0"/>
              </a:spcAft>
              <a:buFont typeface="+mj-lt"/>
              <a:buAutoNum type="arabicPeriod"/>
            </a:pPr>
            <a:endParaRPr lang="en-US" sz="2000" dirty="0">
              <a:solidFill>
                <a:srgbClr val="FFFF00"/>
              </a:solidFill>
              <a:effectLst/>
              <a:latin typeface="Times New Roman" panose="02020603050405020304" pitchFamily="18" charset="0"/>
              <a:ea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2000" b="1" dirty="0">
                <a:solidFill>
                  <a:srgbClr val="FFFF00"/>
                </a:solidFill>
                <a:effectLst/>
                <a:latin typeface="Times New Roman" panose="02020603050405020304" pitchFamily="18" charset="0"/>
                <a:ea typeface="Calibri" panose="020F0502020204030204" pitchFamily="34" charset="0"/>
              </a:rPr>
              <a:t>Conventional Cotton</a:t>
            </a:r>
          </a:p>
          <a:p>
            <a:pPr marL="342900" marR="0" lvl="0" indent="-342900">
              <a:lnSpc>
                <a:spcPct val="107000"/>
              </a:lnSpc>
              <a:spcBef>
                <a:spcPts val="0"/>
              </a:spcBef>
              <a:spcAft>
                <a:spcPts val="0"/>
              </a:spcAft>
              <a:buFont typeface="+mj-lt"/>
              <a:buAutoNum type="arabicPeriod"/>
            </a:pPr>
            <a:endParaRPr lang="en-US" sz="2000" dirty="0">
              <a:solidFill>
                <a:srgbClr val="FFFF00"/>
              </a:solidFill>
              <a:effectLst/>
              <a:latin typeface="Times New Roman" panose="02020603050405020304" pitchFamily="18" charset="0"/>
              <a:ea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2000" b="1" dirty="0">
                <a:solidFill>
                  <a:srgbClr val="FFFF00"/>
                </a:solidFill>
                <a:effectLst/>
                <a:latin typeface="Times New Roman" panose="02020603050405020304" pitchFamily="18" charset="0"/>
                <a:ea typeface="Calibri" panose="020F0502020204030204" pitchFamily="34" charset="0"/>
              </a:rPr>
              <a:t>Rayon</a:t>
            </a:r>
          </a:p>
          <a:p>
            <a:pPr marL="342900" marR="0" lvl="0" indent="-342900">
              <a:lnSpc>
                <a:spcPct val="107000"/>
              </a:lnSpc>
              <a:spcBef>
                <a:spcPts val="0"/>
              </a:spcBef>
              <a:spcAft>
                <a:spcPts val="0"/>
              </a:spcAft>
              <a:buFont typeface="+mj-lt"/>
              <a:buAutoNum type="arabicPeriod"/>
            </a:pPr>
            <a:endParaRPr lang="en-US" sz="2000" dirty="0">
              <a:solidFill>
                <a:srgbClr val="FFFF00"/>
              </a:solidFill>
              <a:effectLst/>
              <a:latin typeface="Times New Roman" panose="02020603050405020304" pitchFamily="18" charset="0"/>
              <a:ea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2000" b="1" dirty="0">
                <a:solidFill>
                  <a:srgbClr val="FFFF00"/>
                </a:solidFill>
                <a:effectLst/>
                <a:latin typeface="Times New Roman" panose="02020603050405020304" pitchFamily="18" charset="0"/>
                <a:ea typeface="Calibri" panose="020F0502020204030204" pitchFamily="34" charset="0"/>
              </a:rPr>
              <a:t>Nylon</a:t>
            </a:r>
            <a:endParaRPr lang="en-US" sz="2000" dirty="0">
              <a:solidFill>
                <a:srgbClr val="FFFF00"/>
              </a:solidFill>
              <a:effectLst/>
              <a:latin typeface="Times New Roman" panose="02020603050405020304" pitchFamily="18" charset="0"/>
              <a:ea typeface="Calibri" panose="020F0502020204030204" pitchFamily="34" charset="0"/>
            </a:endParaRPr>
          </a:p>
          <a:p>
            <a:pPr marL="542925"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rPr>
              <a:t> </a:t>
            </a:r>
          </a:p>
          <a:p>
            <a:pPr marL="0" marR="0">
              <a:lnSpc>
                <a:spcPct val="107000"/>
              </a:lnSpc>
              <a:spcBef>
                <a:spcPts val="0"/>
              </a:spcBef>
              <a:spcAft>
                <a:spcPts val="800"/>
              </a:spcAft>
            </a:pPr>
            <a:r>
              <a:rPr lang="en-US" b="1" dirty="0">
                <a:latin typeface="Times New Roman" panose="02020603050405020304" pitchFamily="18" charset="0"/>
                <a:ea typeface="Calibri" panose="020F0502020204030204" pitchFamily="34" charset="0"/>
              </a:rPr>
              <a:t>   </a:t>
            </a:r>
            <a:endParaRPr lang="en-US" sz="1100" dirty="0">
              <a:effectLst/>
              <a:latin typeface="Times New Roman" panose="02020603050405020304" pitchFamily="18" charset="0"/>
              <a:ea typeface="Calibri" panose="020F0502020204030204" pitchFamily="34" charset="0"/>
            </a:endParaRPr>
          </a:p>
          <a:p>
            <a:pPr marL="0" marR="0">
              <a:lnSpc>
                <a:spcPct val="107000"/>
              </a:lnSpc>
              <a:spcBef>
                <a:spcPts val="0"/>
              </a:spcBef>
              <a:spcAft>
                <a:spcPts val="800"/>
              </a:spcAft>
            </a:pPr>
            <a:endParaRPr lang="en-US" sz="1100" dirty="0">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342DFAEE-F161-44C3-AE2A-831A768A292A}"/>
              </a:ext>
            </a:extLst>
          </p:cNvPr>
          <p:cNvSpPr txBox="1"/>
          <p:nvPr/>
        </p:nvSpPr>
        <p:spPr>
          <a:xfrm>
            <a:off x="6692316" y="488642"/>
            <a:ext cx="4719781" cy="4308167"/>
          </a:xfrm>
          <a:prstGeom prst="rect">
            <a:avLst/>
          </a:prstGeom>
          <a:noFill/>
        </p:spPr>
        <p:txBody>
          <a:bodyPr wrap="square">
            <a:spAutoFit/>
          </a:bodyPr>
          <a:lstStyle/>
          <a:p>
            <a:pPr marL="542925" marR="0" algn="ctr">
              <a:lnSpc>
                <a:spcPct val="107000"/>
              </a:lnSpc>
              <a:spcBef>
                <a:spcPts val="0"/>
              </a:spcBef>
              <a:spcAft>
                <a:spcPts val="0"/>
              </a:spcAft>
            </a:pPr>
            <a:r>
              <a:rPr lang="en-US" sz="2000" b="1" dirty="0">
                <a:solidFill>
                  <a:srgbClr val="FFFF00"/>
                </a:solidFill>
                <a:effectLst/>
                <a:latin typeface="Times New Roman" panose="02020603050405020304" pitchFamily="18" charset="0"/>
                <a:ea typeface="Calibri" panose="020F0502020204030204" pitchFamily="34" charset="0"/>
              </a:rPr>
              <a:t>MOST SUSTAINABLE FABRICS</a:t>
            </a:r>
          </a:p>
          <a:p>
            <a:pPr marL="542925" marR="0" algn="ctr">
              <a:lnSpc>
                <a:spcPct val="107000"/>
              </a:lnSpc>
              <a:spcBef>
                <a:spcPts val="0"/>
              </a:spcBef>
              <a:spcAft>
                <a:spcPts val="0"/>
              </a:spcAft>
            </a:pPr>
            <a:r>
              <a:rPr lang="en-US" sz="2000" b="1" dirty="0">
                <a:solidFill>
                  <a:srgbClr val="FFFF00"/>
                </a:solidFill>
                <a:effectLst/>
                <a:latin typeface="Times New Roman" panose="02020603050405020304" pitchFamily="18" charset="0"/>
                <a:ea typeface="Calibri" panose="020F0502020204030204" pitchFamily="34" charset="0"/>
              </a:rPr>
              <a:t>Uses little or no pesticides</a:t>
            </a:r>
          </a:p>
          <a:p>
            <a:pPr marL="542925" marR="0" algn="ctr">
              <a:lnSpc>
                <a:spcPct val="107000"/>
              </a:lnSpc>
              <a:spcBef>
                <a:spcPts val="0"/>
              </a:spcBef>
              <a:spcAft>
                <a:spcPts val="0"/>
              </a:spcAft>
            </a:pPr>
            <a:r>
              <a:rPr lang="en-US" sz="2000" b="1" dirty="0">
                <a:solidFill>
                  <a:srgbClr val="FFFF00"/>
                </a:solidFill>
                <a:effectLst/>
                <a:latin typeface="Times New Roman" panose="02020603050405020304" pitchFamily="18" charset="0"/>
                <a:ea typeface="Calibri" panose="020F0502020204030204" pitchFamily="34" charset="0"/>
              </a:rPr>
              <a:t>Less land, less water                  Biodegradable</a:t>
            </a:r>
          </a:p>
          <a:p>
            <a:pPr marL="1000125" marR="0">
              <a:lnSpc>
                <a:spcPct val="107000"/>
              </a:lnSpc>
              <a:spcBef>
                <a:spcPts val="0"/>
              </a:spcBef>
              <a:spcAft>
                <a:spcPts val="800"/>
              </a:spcAft>
            </a:pPr>
            <a:endParaRPr lang="en-US" sz="2000" b="1" dirty="0">
              <a:solidFill>
                <a:srgbClr val="FFFF00"/>
              </a:solidFill>
              <a:effectLst/>
              <a:latin typeface="Times New Roman" panose="02020603050405020304" pitchFamily="18" charset="0"/>
              <a:ea typeface="Calibri" panose="020F0502020204030204" pitchFamily="34" charset="0"/>
            </a:endParaRPr>
          </a:p>
          <a:p>
            <a:pPr marL="0" marR="0">
              <a:lnSpc>
                <a:spcPct val="107000"/>
              </a:lnSpc>
              <a:spcBef>
                <a:spcPts val="0"/>
              </a:spcBef>
              <a:spcAft>
                <a:spcPts val="800"/>
              </a:spcAft>
            </a:pPr>
            <a:r>
              <a:rPr lang="en-US" sz="2000" b="1" dirty="0">
                <a:solidFill>
                  <a:srgbClr val="FFFF00"/>
                </a:solidFill>
                <a:effectLst/>
                <a:latin typeface="Times New Roman" panose="02020603050405020304" pitchFamily="18" charset="0"/>
                <a:ea typeface="Calibri" panose="020F0502020204030204" pitchFamily="34" charset="0"/>
              </a:rPr>
              <a:t>	1</a:t>
            </a:r>
            <a:r>
              <a:rPr lang="en-US" sz="2000" b="1" dirty="0">
                <a:effectLst/>
                <a:latin typeface="Times New Roman" panose="02020603050405020304" pitchFamily="18" charset="0"/>
                <a:ea typeface="Calibri" panose="020F0502020204030204" pitchFamily="34" charset="0"/>
              </a:rPr>
              <a:t>.  </a:t>
            </a:r>
            <a:r>
              <a:rPr lang="en-US" sz="2000" b="1" dirty="0">
                <a:solidFill>
                  <a:srgbClr val="FFFF00"/>
                </a:solidFill>
                <a:effectLst/>
                <a:latin typeface="Times New Roman" panose="02020603050405020304" pitchFamily="18" charset="0"/>
                <a:ea typeface="Calibri" panose="020F0502020204030204" pitchFamily="34" charset="0"/>
              </a:rPr>
              <a:t>Organic Cotton</a:t>
            </a:r>
          </a:p>
          <a:p>
            <a:pPr marL="0" marR="0">
              <a:lnSpc>
                <a:spcPct val="107000"/>
              </a:lnSpc>
              <a:spcBef>
                <a:spcPts val="0"/>
              </a:spcBef>
              <a:spcAft>
                <a:spcPts val="800"/>
              </a:spcAft>
            </a:pPr>
            <a:r>
              <a:rPr lang="en-US" sz="2000" b="1" dirty="0">
                <a:solidFill>
                  <a:srgbClr val="FFFF00"/>
                </a:solidFill>
                <a:latin typeface="Times New Roman" panose="02020603050405020304" pitchFamily="18" charset="0"/>
                <a:ea typeface="Calibri" panose="020F0502020204030204" pitchFamily="34" charset="0"/>
              </a:rPr>
              <a:t>	2.   Linen</a:t>
            </a:r>
          </a:p>
          <a:p>
            <a:pPr marL="0" marR="0">
              <a:lnSpc>
                <a:spcPct val="107000"/>
              </a:lnSpc>
              <a:spcBef>
                <a:spcPts val="0"/>
              </a:spcBef>
              <a:spcAft>
                <a:spcPts val="800"/>
              </a:spcAft>
            </a:pPr>
            <a:r>
              <a:rPr lang="en-US" sz="2000" b="1" dirty="0">
                <a:solidFill>
                  <a:srgbClr val="FFFF00"/>
                </a:solidFill>
                <a:latin typeface="Times New Roman" panose="02020603050405020304" pitchFamily="18" charset="0"/>
                <a:ea typeface="Calibri" panose="020F0502020204030204" pitchFamily="34" charset="0"/>
              </a:rPr>
              <a:t>	3.   </a:t>
            </a:r>
            <a:r>
              <a:rPr lang="en-US" sz="2000" b="1" dirty="0">
                <a:solidFill>
                  <a:srgbClr val="FFFF00"/>
                </a:solidFill>
                <a:effectLst/>
                <a:latin typeface="Times New Roman" panose="02020603050405020304" pitchFamily="18" charset="0"/>
                <a:ea typeface="Calibri" panose="020F0502020204030204" pitchFamily="34" charset="0"/>
              </a:rPr>
              <a:t>Tencel</a:t>
            </a:r>
          </a:p>
          <a:p>
            <a:pPr lvl="1">
              <a:lnSpc>
                <a:spcPct val="107000"/>
              </a:lnSpc>
              <a:spcAft>
                <a:spcPts val="800"/>
              </a:spcAft>
            </a:pPr>
            <a:r>
              <a:rPr lang="en-US" sz="2000" b="1" dirty="0">
                <a:solidFill>
                  <a:srgbClr val="FFFF00"/>
                </a:solidFill>
                <a:effectLst/>
                <a:latin typeface="Times New Roman" panose="02020603050405020304" pitchFamily="18" charset="0"/>
                <a:ea typeface="Calibri" panose="020F0502020204030204" pitchFamily="34" charset="0"/>
              </a:rPr>
              <a:t>        4.   Recycled polyester</a:t>
            </a:r>
          </a:p>
          <a:p>
            <a:pPr lvl="2">
              <a:lnSpc>
                <a:spcPct val="107000"/>
              </a:lnSpc>
              <a:spcAft>
                <a:spcPts val="800"/>
              </a:spcAft>
            </a:pPr>
            <a:r>
              <a:rPr lang="en-US" sz="2000" b="1" dirty="0">
                <a:solidFill>
                  <a:srgbClr val="FFFF00"/>
                </a:solidFill>
                <a:effectLst/>
                <a:latin typeface="Times New Roman" panose="02020603050405020304" pitchFamily="18" charset="0"/>
                <a:ea typeface="Calibri" panose="020F0502020204030204" pitchFamily="34" charset="0"/>
              </a:rPr>
              <a:t>5.   Hemp</a:t>
            </a:r>
          </a:p>
          <a:p>
            <a:pPr lvl="1">
              <a:lnSpc>
                <a:spcPct val="107000"/>
              </a:lnSpc>
              <a:spcAft>
                <a:spcPts val="800"/>
              </a:spcAft>
            </a:pPr>
            <a:r>
              <a:rPr lang="en-US" sz="2000" b="1" dirty="0">
                <a:solidFill>
                  <a:srgbClr val="FFFF00"/>
                </a:solidFill>
                <a:latin typeface="Times New Roman" panose="02020603050405020304" pitchFamily="18" charset="0"/>
                <a:ea typeface="Calibri" panose="020F0502020204030204" pitchFamily="34" charset="0"/>
              </a:rPr>
              <a:t>        6.   Bamboo</a:t>
            </a:r>
            <a:endParaRPr lang="en-US" sz="2000" b="1" dirty="0">
              <a:solidFill>
                <a:srgbClr val="FFFF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68009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7EA5BD-CF18-43F8-8916-2DDD63F9A6A8}"/>
              </a:ext>
            </a:extLst>
          </p:cNvPr>
          <p:cNvSpPr txBox="1"/>
          <p:nvPr/>
        </p:nvSpPr>
        <p:spPr>
          <a:xfrm>
            <a:off x="318655" y="1025658"/>
            <a:ext cx="11554690" cy="4370299"/>
          </a:xfrm>
          <a:prstGeom prst="rect">
            <a:avLst/>
          </a:prstGeom>
          <a:noFill/>
        </p:spPr>
        <p:txBody>
          <a:bodyPr wrap="square">
            <a:spAutoFit/>
          </a:bodyPr>
          <a:lstStyle/>
          <a:p>
            <a:pPr marL="0" marR="0">
              <a:lnSpc>
                <a:spcPct val="107000"/>
              </a:lnSpc>
              <a:spcBef>
                <a:spcPts val="0"/>
              </a:spcBef>
              <a:spcAft>
                <a:spcPts val="800"/>
              </a:spcAft>
            </a:pPr>
            <a:r>
              <a:rPr lang="en-US" sz="4000" b="1" u="sng" dirty="0">
                <a:solidFill>
                  <a:srgbClr val="FFFF00"/>
                </a:solidFill>
                <a:effectLst/>
                <a:latin typeface="Times New Roman" panose="02020603050405020304" pitchFamily="18" charset="0"/>
                <a:ea typeface="Calibri" panose="020F0502020204030204" pitchFamily="34" charset="0"/>
              </a:rPr>
              <a:t>Think before you give away -  never just throw out </a:t>
            </a:r>
          </a:p>
          <a:p>
            <a:pPr marL="342900" marR="0" lvl="0" indent="-342900">
              <a:lnSpc>
                <a:spcPct val="107000"/>
              </a:lnSpc>
              <a:spcBef>
                <a:spcPts val="0"/>
              </a:spcBef>
              <a:spcAft>
                <a:spcPts val="0"/>
              </a:spcAft>
              <a:buFont typeface="+mj-lt"/>
              <a:buAutoNum type="arabicPeriod"/>
            </a:pPr>
            <a:r>
              <a:rPr lang="en-US" sz="3600" b="1" dirty="0">
                <a:solidFill>
                  <a:schemeClr val="bg1"/>
                </a:solidFill>
                <a:effectLst/>
                <a:latin typeface="Times New Roman" panose="02020603050405020304" pitchFamily="18" charset="0"/>
                <a:ea typeface="Calibri" panose="020F0502020204030204" pitchFamily="34" charset="0"/>
              </a:rPr>
              <a:t> </a:t>
            </a:r>
            <a:r>
              <a:rPr lang="en-US" sz="3600" b="1" dirty="0">
                <a:solidFill>
                  <a:schemeClr val="bg1"/>
                </a:solidFill>
                <a:latin typeface="Times New Roman" panose="02020603050405020304" pitchFamily="18" charset="0"/>
                <a:ea typeface="Calibri" panose="020F0502020204030204" pitchFamily="34" charset="0"/>
              </a:rPr>
              <a:t>Buy</a:t>
            </a:r>
            <a:r>
              <a:rPr lang="en-US" sz="3600" b="1" dirty="0">
                <a:solidFill>
                  <a:schemeClr val="bg1"/>
                </a:solidFill>
                <a:effectLst/>
                <a:latin typeface="Times New Roman" panose="02020603050405020304" pitchFamily="18" charset="0"/>
                <a:ea typeface="Calibri" panose="020F0502020204030204" pitchFamily="34" charset="0"/>
              </a:rPr>
              <a:t> what you love - </a:t>
            </a:r>
            <a:r>
              <a:rPr lang="en-US" sz="3600" b="1" dirty="0">
                <a:solidFill>
                  <a:schemeClr val="bg1"/>
                </a:solidFill>
                <a:latin typeface="Times New Roman" panose="02020603050405020304" pitchFamily="18" charset="0"/>
                <a:ea typeface="Calibri" panose="020F0502020204030204" pitchFamily="34" charset="0"/>
              </a:rPr>
              <a:t>keep</a:t>
            </a:r>
            <a:r>
              <a:rPr lang="en-US" sz="3600" b="1" dirty="0">
                <a:solidFill>
                  <a:schemeClr val="bg1"/>
                </a:solidFill>
                <a:effectLst/>
                <a:latin typeface="Times New Roman" panose="02020603050405020304" pitchFamily="18" charset="0"/>
                <a:ea typeface="Calibri" panose="020F0502020204030204" pitchFamily="34" charset="0"/>
              </a:rPr>
              <a:t> what you love</a:t>
            </a:r>
          </a:p>
          <a:p>
            <a:pPr marL="342900" marR="0" lvl="0" indent="-342900">
              <a:lnSpc>
                <a:spcPct val="107000"/>
              </a:lnSpc>
              <a:spcBef>
                <a:spcPts val="0"/>
              </a:spcBef>
              <a:spcAft>
                <a:spcPts val="0"/>
              </a:spcAft>
              <a:buFont typeface="+mj-lt"/>
              <a:buAutoNum type="arabicPeriod"/>
            </a:pPr>
            <a:r>
              <a:rPr lang="en-US" sz="3600" b="1" dirty="0">
                <a:solidFill>
                  <a:schemeClr val="bg1"/>
                </a:solidFill>
                <a:effectLst/>
                <a:latin typeface="Times New Roman" panose="02020603050405020304" pitchFamily="18" charset="0"/>
                <a:ea typeface="Calibri" panose="020F0502020204030204" pitchFamily="34" charset="0"/>
              </a:rPr>
              <a:t> Donate to a legitimate cause - only clean and good condition clothing </a:t>
            </a:r>
          </a:p>
          <a:p>
            <a:pPr marL="342900" marR="0" lvl="0" indent="-342900">
              <a:lnSpc>
                <a:spcPct val="107000"/>
              </a:lnSpc>
              <a:spcBef>
                <a:spcPts val="0"/>
              </a:spcBef>
              <a:spcAft>
                <a:spcPts val="0"/>
              </a:spcAft>
              <a:buFont typeface="+mj-lt"/>
              <a:buAutoNum type="arabicPeriod"/>
            </a:pPr>
            <a:r>
              <a:rPr lang="en-US" sz="3600" b="1" dirty="0">
                <a:solidFill>
                  <a:schemeClr val="bg1"/>
                </a:solidFill>
                <a:effectLst/>
                <a:latin typeface="Times New Roman" panose="02020603050405020304" pitchFamily="18" charset="0"/>
                <a:ea typeface="Calibri" panose="020F0502020204030204" pitchFamily="34" charset="0"/>
              </a:rPr>
              <a:t> Rent the onetime evening dress, prom dress</a:t>
            </a:r>
          </a:p>
          <a:p>
            <a:pPr marL="342900" marR="0" lvl="0" indent="-342900">
              <a:lnSpc>
                <a:spcPct val="107000"/>
              </a:lnSpc>
              <a:spcBef>
                <a:spcPts val="0"/>
              </a:spcBef>
              <a:spcAft>
                <a:spcPts val="0"/>
              </a:spcAft>
              <a:buFont typeface="+mj-lt"/>
              <a:buAutoNum type="arabicPeriod"/>
            </a:pPr>
            <a:r>
              <a:rPr lang="en-US" sz="3600" b="1" dirty="0">
                <a:solidFill>
                  <a:schemeClr val="bg1"/>
                </a:solidFill>
                <a:effectLst/>
                <a:latin typeface="Times New Roman" panose="02020603050405020304" pitchFamily="18" charset="0"/>
                <a:ea typeface="Calibri" panose="020F0502020204030204" pitchFamily="34" charset="0"/>
              </a:rPr>
              <a:t> Swap your clothes with a friend</a:t>
            </a:r>
          </a:p>
          <a:p>
            <a:pPr marL="342900" marR="0" lvl="0" indent="-342900">
              <a:lnSpc>
                <a:spcPct val="107000"/>
              </a:lnSpc>
              <a:spcBef>
                <a:spcPts val="0"/>
              </a:spcBef>
              <a:spcAft>
                <a:spcPts val="0"/>
              </a:spcAft>
              <a:buFont typeface="+mj-lt"/>
              <a:buAutoNum type="arabicPeriod"/>
            </a:pPr>
            <a:r>
              <a:rPr lang="en-US" sz="3600" b="1" dirty="0">
                <a:solidFill>
                  <a:schemeClr val="bg1"/>
                </a:solidFill>
                <a:effectLst/>
                <a:latin typeface="Times New Roman" panose="02020603050405020304" pitchFamily="18" charset="0"/>
                <a:ea typeface="Calibri" panose="020F0502020204030204" pitchFamily="34" charset="0"/>
              </a:rPr>
              <a:t> Go to a consignment shop for the best deals</a:t>
            </a:r>
          </a:p>
        </p:txBody>
      </p:sp>
    </p:spTree>
    <p:extLst>
      <p:ext uri="{BB962C8B-B14F-4D97-AF65-F5344CB8AC3E}">
        <p14:creationId xmlns:p14="http://schemas.microsoft.com/office/powerpoint/2010/main" val="2058282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A258B2-583D-4C72-A471-EDA73BED1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405" y="196841"/>
            <a:ext cx="9823622" cy="6376954"/>
          </a:xfrm>
          <a:prstGeom prst="rect">
            <a:avLst/>
          </a:prstGeom>
        </p:spPr>
      </p:pic>
    </p:spTree>
    <p:extLst>
      <p:ext uri="{BB962C8B-B14F-4D97-AF65-F5344CB8AC3E}">
        <p14:creationId xmlns:p14="http://schemas.microsoft.com/office/powerpoint/2010/main" val="3319639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9186B4-FE68-4834-B5B5-417DEBFC7589}"/>
              </a:ext>
            </a:extLst>
          </p:cNvPr>
          <p:cNvSpPr txBox="1"/>
          <p:nvPr/>
        </p:nvSpPr>
        <p:spPr>
          <a:xfrm>
            <a:off x="476738" y="552815"/>
            <a:ext cx="5063651" cy="5509200"/>
          </a:xfrm>
          <a:prstGeom prst="rect">
            <a:avLst/>
          </a:prstGeom>
          <a:noFill/>
        </p:spPr>
        <p:txBody>
          <a:bodyPr wrap="square" rtlCol="0">
            <a:sp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“EVERY TIME YOU SPEND MONEY, YOU’RE CASTING A VOTE FOR THE KIND OF WORLD YOU WANT.”</a:t>
            </a:r>
          </a:p>
          <a:p>
            <a:pPr algn="r"/>
            <a:r>
              <a:rPr lang="en-US" sz="4400" b="1" dirty="0">
                <a:solidFill>
                  <a:schemeClr val="bg1"/>
                </a:solidFill>
                <a:latin typeface="Times New Roman" panose="02020603050405020304" pitchFamily="18" charset="0"/>
                <a:cs typeface="Times New Roman" panose="02020603050405020304" pitchFamily="18" charset="0"/>
              </a:rPr>
              <a:t>Anne </a:t>
            </a:r>
            <a:r>
              <a:rPr lang="en-US" sz="4400" b="1" dirty="0" err="1">
                <a:solidFill>
                  <a:schemeClr val="bg1"/>
                </a:solidFill>
                <a:latin typeface="Times New Roman" panose="02020603050405020304" pitchFamily="18" charset="0"/>
                <a:cs typeface="Times New Roman" panose="02020603050405020304" pitchFamily="18" charset="0"/>
              </a:rPr>
              <a:t>Lappe</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51E35E7-2482-4EA4-9967-58206CEA5AB6}"/>
              </a:ext>
            </a:extLst>
          </p:cNvPr>
          <p:cNvSpPr txBox="1"/>
          <p:nvPr/>
        </p:nvSpPr>
        <p:spPr>
          <a:xfrm>
            <a:off x="6651610" y="6260445"/>
            <a:ext cx="5063652" cy="230832"/>
          </a:xfrm>
          <a:prstGeom prst="rect">
            <a:avLst/>
          </a:prstGeom>
          <a:noFill/>
        </p:spPr>
        <p:txBody>
          <a:bodyPr wrap="square" rtlCol="0">
            <a:spAutoFit/>
          </a:bodyPr>
          <a:lstStyle/>
          <a:p>
            <a:r>
              <a:rPr lang="en-US" sz="900" dirty="0">
                <a:hlinkClick r:id="rId2" tooltip="https://freepngimg.com/png/6122-money-in-hand-png-image-dollars-in-hands"/>
              </a:rPr>
              <a:t>T</a:t>
            </a:r>
            <a:endParaRPr lang="en-US" sz="900" dirty="0"/>
          </a:p>
        </p:txBody>
      </p:sp>
      <p:pic>
        <p:nvPicPr>
          <p:cNvPr id="8" name="Picture 7">
            <a:extLst>
              <a:ext uri="{FF2B5EF4-FFF2-40B4-BE49-F238E27FC236}">
                <a16:creationId xmlns:a16="http://schemas.microsoft.com/office/drawing/2014/main" id="{9B31D131-B2D0-4054-AA73-8C99E12C7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4705" y="659124"/>
            <a:ext cx="5610557" cy="5610557"/>
          </a:xfrm>
          <a:prstGeom prst="rect">
            <a:avLst/>
          </a:prstGeom>
        </p:spPr>
      </p:pic>
    </p:spTree>
    <p:extLst>
      <p:ext uri="{BB962C8B-B14F-4D97-AF65-F5344CB8AC3E}">
        <p14:creationId xmlns:p14="http://schemas.microsoft.com/office/powerpoint/2010/main" val="40309808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679A91F6-6FC2-40D6-AB76-B8241282177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1A87A010-C847-49E9-ACAB-71D66350F522}"/>
              </a:ext>
            </a:extLst>
          </p:cNvPr>
          <p:cNvSpPr txBox="1"/>
          <p:nvPr/>
        </p:nvSpPr>
        <p:spPr>
          <a:xfrm>
            <a:off x="239485" y="151179"/>
            <a:ext cx="5998029" cy="6555641"/>
          </a:xfrm>
          <a:prstGeom prst="rect">
            <a:avLst/>
          </a:prstGeom>
          <a:noFill/>
        </p:spPr>
        <p:txBody>
          <a:bodyPr wrap="square">
            <a:spAutoFit/>
          </a:bodyPr>
          <a:lstStyle/>
          <a:p>
            <a:pPr algn="ctr"/>
            <a:r>
              <a:rPr lang="en-US" sz="6000" dirty="0">
                <a:solidFill>
                  <a:schemeClr val="bg1"/>
                </a:solidFill>
                <a:latin typeface="Times New Roman" panose="02020603050405020304" pitchFamily="18" charset="0"/>
                <a:cs typeface="Times New Roman" panose="02020603050405020304" pitchFamily="18" charset="0"/>
              </a:rPr>
              <a:t>THE MOST SUSTAINABLE GARMENT IS THE ONE ALREADY IN YOUR WARDROBE</a:t>
            </a:r>
          </a:p>
        </p:txBody>
      </p:sp>
      <p:pic>
        <p:nvPicPr>
          <p:cNvPr id="3074" name="Picture 2" descr="Closet divided into various sections">
            <a:extLst>
              <a:ext uri="{FF2B5EF4-FFF2-40B4-BE49-F238E27FC236}">
                <a16:creationId xmlns:a16="http://schemas.microsoft.com/office/drawing/2014/main" id="{2713BE71-39B3-4908-905F-3C200CDD4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0255" y="600364"/>
            <a:ext cx="5246164" cy="5335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434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F91B18-57F1-415B-8AEC-E81EFC6D0850}"/>
              </a:ext>
            </a:extLst>
          </p:cNvPr>
          <p:cNvSpPr txBox="1"/>
          <p:nvPr/>
        </p:nvSpPr>
        <p:spPr>
          <a:xfrm>
            <a:off x="239486" y="1772383"/>
            <a:ext cx="11604171" cy="1569660"/>
          </a:xfrm>
          <a:prstGeom prst="rect">
            <a:avLst/>
          </a:prstGeom>
          <a:noFill/>
        </p:spPr>
        <p:txBody>
          <a:bodyPr wrap="square" rtlCol="0">
            <a:spAutoFit/>
          </a:bodyPr>
          <a:lstStyle/>
          <a:p>
            <a:r>
              <a:rPr lang="en-US" sz="4800" dirty="0">
                <a:solidFill>
                  <a:schemeClr val="bg1"/>
                </a:solidFill>
                <a:latin typeface="Times New Roman" panose="02020603050405020304" pitchFamily="18" charset="0"/>
                <a:cs typeface="Times New Roman" panose="02020603050405020304" pitchFamily="18" charset="0"/>
              </a:rPr>
              <a:t>THERE IS NO SUCH THING AS AWAY…</a:t>
            </a:r>
          </a:p>
          <a:p>
            <a:pPr algn="ctr"/>
            <a:r>
              <a:rPr lang="en-US" sz="4800" dirty="0">
                <a:solidFill>
                  <a:schemeClr val="bg1"/>
                </a:solidFill>
                <a:latin typeface="Times New Roman" panose="02020603050405020304" pitchFamily="18" charset="0"/>
                <a:cs typeface="Times New Roman" panose="02020603050405020304" pitchFamily="18" charset="0"/>
              </a:rPr>
              <a:t>IT ALL  GOES SOMEWHERE</a:t>
            </a:r>
          </a:p>
        </p:txBody>
      </p:sp>
      <p:sp>
        <p:nvSpPr>
          <p:cNvPr id="2" name="TextBox 1">
            <a:extLst>
              <a:ext uri="{FF2B5EF4-FFF2-40B4-BE49-F238E27FC236}">
                <a16:creationId xmlns:a16="http://schemas.microsoft.com/office/drawing/2014/main" id="{88DC722A-40FA-4567-8019-8EC2F75D8BAD}"/>
              </a:ext>
            </a:extLst>
          </p:cNvPr>
          <p:cNvSpPr txBox="1"/>
          <p:nvPr/>
        </p:nvSpPr>
        <p:spPr>
          <a:xfrm>
            <a:off x="6564808" y="5335248"/>
            <a:ext cx="5086865" cy="954107"/>
          </a:xfrm>
          <a:prstGeom prst="rect">
            <a:avLst/>
          </a:prstGeom>
          <a:noFill/>
        </p:spPr>
        <p:txBody>
          <a:bodyPr wrap="square" rtlCol="0">
            <a:spAutoFit/>
          </a:bodyPr>
          <a:lstStyle/>
          <a:p>
            <a:pPr algn="ctr"/>
            <a:r>
              <a:rPr lang="en-US" sz="2800" dirty="0">
                <a:solidFill>
                  <a:schemeClr val="bg1"/>
                </a:solidFill>
                <a:latin typeface="Times New Roman" panose="02020603050405020304" pitchFamily="18" charset="0"/>
                <a:cs typeface="Times New Roman" panose="02020603050405020304" pitchFamily="18" charset="0"/>
              </a:rPr>
              <a:t>Annie Leonard, Director of Greenpeace USA</a:t>
            </a:r>
          </a:p>
        </p:txBody>
      </p:sp>
    </p:spTree>
    <p:extLst>
      <p:ext uri="{BB962C8B-B14F-4D97-AF65-F5344CB8AC3E}">
        <p14:creationId xmlns:p14="http://schemas.microsoft.com/office/powerpoint/2010/main" val="4113198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8F26BE-5DAA-4935-B117-15A311E3C805}"/>
              </a:ext>
            </a:extLst>
          </p:cNvPr>
          <p:cNvSpPr txBox="1"/>
          <p:nvPr/>
        </p:nvSpPr>
        <p:spPr>
          <a:xfrm>
            <a:off x="625231" y="1094154"/>
            <a:ext cx="10714891" cy="5232202"/>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LET’S CELEBRATE THE CREATIVE POWER OF HUMANS AROUND THE WORLD, SHARE THE BENEFITS AND STOP LOOKING AT OUR LAND AS A COMMODITY TO BE USED BUT AS A BASIS FOR OUR VERY EXISTENCE.  HOW MUCH DO WE CARE ABOUT SAVING MOTHER EARTH.  THERE HAS TO BE A BETTER WAY.</a:t>
            </a:r>
          </a:p>
          <a:p>
            <a:pPr algn="ctr"/>
            <a:endParaRPr lang="en-US" sz="3200" b="1" dirty="0">
              <a:solidFill>
                <a:schemeClr val="bg1"/>
              </a:solidFill>
              <a:latin typeface="Times New Roman" panose="02020603050405020304" pitchFamily="18" charset="0"/>
              <a:cs typeface="Times New Roman" panose="02020603050405020304" pitchFamily="18" charset="0"/>
            </a:endParaRPr>
          </a:p>
          <a:p>
            <a:pPr algn="r"/>
            <a:endParaRPr lang="en-US" sz="3200" b="1" dirty="0">
              <a:solidFill>
                <a:schemeClr val="bg1"/>
              </a:solidFill>
              <a:latin typeface="Times New Roman" panose="02020603050405020304" pitchFamily="18" charset="0"/>
              <a:cs typeface="Times New Roman" panose="02020603050405020304" pitchFamily="18" charset="0"/>
            </a:endParaRPr>
          </a:p>
          <a:p>
            <a:pPr algn="r"/>
            <a:r>
              <a:rPr lang="en-US" b="1" dirty="0">
                <a:solidFill>
                  <a:schemeClr val="bg1"/>
                </a:solidFill>
                <a:latin typeface="Times New Roman" panose="02020603050405020304" pitchFamily="18" charset="0"/>
                <a:cs typeface="Times New Roman" panose="02020603050405020304" pitchFamily="18" charset="0"/>
              </a:rPr>
              <a:t>QUOTE FROM “TRUE COST” DOCUMENTARY</a:t>
            </a:r>
          </a:p>
        </p:txBody>
      </p:sp>
    </p:spTree>
    <p:extLst>
      <p:ext uri="{BB962C8B-B14F-4D97-AF65-F5344CB8AC3E}">
        <p14:creationId xmlns:p14="http://schemas.microsoft.com/office/powerpoint/2010/main" val="3213258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8217BE-4A36-49F0-B1D8-613BD9D5A217}"/>
              </a:ext>
            </a:extLst>
          </p:cNvPr>
          <p:cNvSpPr txBox="1"/>
          <p:nvPr/>
        </p:nvSpPr>
        <p:spPr>
          <a:xfrm>
            <a:off x="1250462" y="335845"/>
            <a:ext cx="3384062" cy="5632311"/>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In the USA, </a:t>
            </a:r>
          </a:p>
          <a:p>
            <a:pPr algn="ctr"/>
            <a:r>
              <a:rPr lang="en-US" sz="3600" b="1" dirty="0">
                <a:solidFill>
                  <a:schemeClr val="bg1"/>
                </a:solidFill>
                <a:latin typeface="Times New Roman" panose="02020603050405020304" pitchFamily="18" charset="0"/>
                <a:cs typeface="Times New Roman" panose="02020603050405020304" pitchFamily="18" charset="0"/>
              </a:rPr>
              <a:t>17 million tons of clothing is sent to landfills every year.</a:t>
            </a:r>
          </a:p>
          <a:p>
            <a:pPr algn="ctr"/>
            <a:endParaRPr lang="en-US" sz="3600" b="1" dirty="0">
              <a:solidFill>
                <a:schemeClr val="bg1"/>
              </a:solidFill>
              <a:latin typeface="Times New Roman" panose="02020603050405020304" pitchFamily="18" charset="0"/>
              <a:cs typeface="Times New Roman" panose="02020603050405020304" pitchFamily="18" charset="0"/>
            </a:endParaRPr>
          </a:p>
          <a:p>
            <a:pPr algn="ctr"/>
            <a:r>
              <a:rPr lang="en-US" sz="3600" b="1" dirty="0">
                <a:solidFill>
                  <a:schemeClr val="bg1"/>
                </a:solidFill>
                <a:latin typeface="Times New Roman" panose="02020603050405020304" pitchFamily="18" charset="0"/>
                <a:cs typeface="Times New Roman" panose="02020603050405020304" pitchFamily="18" charset="0"/>
              </a:rPr>
              <a:t>That’s about 30 times as heavy as the Empire State Building.</a:t>
            </a:r>
          </a:p>
        </p:txBody>
      </p:sp>
      <p:pic>
        <p:nvPicPr>
          <p:cNvPr id="4" name="Picture 3" descr="A picture containing sky, outdoor, city, skyscraper&#10;&#10;Description automatically generated">
            <a:extLst>
              <a:ext uri="{FF2B5EF4-FFF2-40B4-BE49-F238E27FC236}">
                <a16:creationId xmlns:a16="http://schemas.microsoft.com/office/drawing/2014/main" id="{A8A803A1-0966-4263-A58B-8F36F0DADC6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03582" y="293090"/>
            <a:ext cx="4519679" cy="6062108"/>
          </a:xfrm>
          <a:prstGeom prst="rect">
            <a:avLst/>
          </a:prstGeom>
        </p:spPr>
      </p:pic>
    </p:spTree>
    <p:extLst>
      <p:ext uri="{BB962C8B-B14F-4D97-AF65-F5344CB8AC3E}">
        <p14:creationId xmlns:p14="http://schemas.microsoft.com/office/powerpoint/2010/main" val="606639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P Photo/Tatan Syuflana)">
            <a:extLst>
              <a:ext uri="{FF2B5EF4-FFF2-40B4-BE49-F238E27FC236}">
                <a16:creationId xmlns:a16="http://schemas.microsoft.com/office/drawing/2014/main" id="{6AD980F5-4461-41B7-BCD9-4313433A55A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35902" y="233266"/>
            <a:ext cx="5103845" cy="6060719"/>
          </a:xfrm>
          <a:prstGeom prst="rect">
            <a:avLst/>
          </a:prstGeom>
          <a:noFill/>
          <a:ln>
            <a:noFill/>
          </a:ln>
        </p:spPr>
      </p:pic>
      <p:pic>
        <p:nvPicPr>
          <p:cNvPr id="20" name="Picture 19">
            <a:extLst>
              <a:ext uri="{FF2B5EF4-FFF2-40B4-BE49-F238E27FC236}">
                <a16:creationId xmlns:a16="http://schemas.microsoft.com/office/drawing/2014/main" id="{13DE2B12-50BB-422B-ABFB-7E7FC1AB0B0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2302" y="233265"/>
            <a:ext cx="6033795" cy="6060719"/>
          </a:xfrm>
          <a:prstGeom prst="rect">
            <a:avLst/>
          </a:prstGeom>
          <a:noFill/>
          <a:ln>
            <a:noFill/>
          </a:ln>
        </p:spPr>
      </p:pic>
    </p:spTree>
    <p:extLst>
      <p:ext uri="{BB962C8B-B14F-4D97-AF65-F5344CB8AC3E}">
        <p14:creationId xmlns:p14="http://schemas.microsoft.com/office/powerpoint/2010/main" val="1290683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mium Vector | Fashion elements black silhouettes">
            <a:extLst>
              <a:ext uri="{FF2B5EF4-FFF2-40B4-BE49-F238E27FC236}">
                <a16:creationId xmlns:a16="http://schemas.microsoft.com/office/drawing/2014/main" id="{8CB09BAB-0C58-454A-91E7-D00EB3C1BFC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94338" y="1063407"/>
            <a:ext cx="8581293" cy="5290502"/>
          </a:xfrm>
          <a:prstGeom prst="rect">
            <a:avLst/>
          </a:prstGeom>
          <a:noFill/>
          <a:ln>
            <a:noFill/>
          </a:ln>
        </p:spPr>
      </p:pic>
      <p:sp>
        <p:nvSpPr>
          <p:cNvPr id="3" name="TextBox 2">
            <a:extLst>
              <a:ext uri="{FF2B5EF4-FFF2-40B4-BE49-F238E27FC236}">
                <a16:creationId xmlns:a16="http://schemas.microsoft.com/office/drawing/2014/main" id="{59FC4BA9-DA0D-4B58-9AD8-BB66A7131D25}"/>
              </a:ext>
            </a:extLst>
          </p:cNvPr>
          <p:cNvSpPr txBox="1"/>
          <p:nvPr/>
        </p:nvSpPr>
        <p:spPr>
          <a:xfrm>
            <a:off x="2016369" y="283768"/>
            <a:ext cx="6752493" cy="646331"/>
          </a:xfrm>
          <a:prstGeom prst="rect">
            <a:avLst/>
          </a:prstGeom>
          <a:noFill/>
        </p:spPr>
        <p:txBody>
          <a:bodyPr wrap="square" rtlCol="0">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The Fashion Industry</a:t>
            </a:r>
          </a:p>
        </p:txBody>
      </p:sp>
    </p:spTree>
    <p:extLst>
      <p:ext uri="{BB962C8B-B14F-4D97-AF65-F5344CB8AC3E}">
        <p14:creationId xmlns:p14="http://schemas.microsoft.com/office/powerpoint/2010/main" val="629096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o made my clothes fashion transparency fashion revolution">
            <a:extLst>
              <a:ext uri="{FF2B5EF4-FFF2-40B4-BE49-F238E27FC236}">
                <a16:creationId xmlns:a16="http://schemas.microsoft.com/office/drawing/2014/main" id="{8AE8DFB3-CD56-4DFA-B9CB-AE172BB3BAD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85192" y="464683"/>
            <a:ext cx="4198019" cy="3143490"/>
          </a:xfrm>
          <a:prstGeom prst="rect">
            <a:avLst/>
          </a:prstGeom>
          <a:noFill/>
          <a:ln>
            <a:noFill/>
          </a:ln>
        </p:spPr>
      </p:pic>
      <p:pic>
        <p:nvPicPr>
          <p:cNvPr id="4" name="Picture 3">
            <a:extLst>
              <a:ext uri="{FF2B5EF4-FFF2-40B4-BE49-F238E27FC236}">
                <a16:creationId xmlns:a16="http://schemas.microsoft.com/office/drawing/2014/main" id="{784153DA-DD02-484A-952A-71D3DD013C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01946" y="536897"/>
            <a:ext cx="4534929" cy="3143490"/>
          </a:xfrm>
          <a:prstGeom prst="rect">
            <a:avLst/>
          </a:prstGeom>
          <a:noFill/>
          <a:ln>
            <a:noFill/>
          </a:ln>
        </p:spPr>
      </p:pic>
      <p:pic>
        <p:nvPicPr>
          <p:cNvPr id="5" name="Picture 4">
            <a:extLst>
              <a:ext uri="{FF2B5EF4-FFF2-40B4-BE49-F238E27FC236}">
                <a16:creationId xmlns:a16="http://schemas.microsoft.com/office/drawing/2014/main" id="{C702E13A-83F9-4A7B-BAF6-2DF933FED6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7500" y="3608173"/>
            <a:ext cx="2247900" cy="2990850"/>
          </a:xfrm>
          <a:prstGeom prst="rect">
            <a:avLst/>
          </a:prstGeom>
        </p:spPr>
      </p:pic>
      <p:pic>
        <p:nvPicPr>
          <p:cNvPr id="7" name="Picture 6">
            <a:extLst>
              <a:ext uri="{FF2B5EF4-FFF2-40B4-BE49-F238E27FC236}">
                <a16:creationId xmlns:a16="http://schemas.microsoft.com/office/drawing/2014/main" id="{975ACA75-FDD5-4F74-87AB-8AC89098D2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8583" y="3322041"/>
            <a:ext cx="2157160" cy="3071276"/>
          </a:xfrm>
          <a:prstGeom prst="rect">
            <a:avLst/>
          </a:prstGeom>
        </p:spPr>
      </p:pic>
      <p:pic>
        <p:nvPicPr>
          <p:cNvPr id="6" name="Picture 5">
            <a:extLst>
              <a:ext uri="{FF2B5EF4-FFF2-40B4-BE49-F238E27FC236}">
                <a16:creationId xmlns:a16="http://schemas.microsoft.com/office/drawing/2014/main" id="{50EB1C00-6DE2-44CA-8D3E-C450B9B194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4406" y="3680387"/>
            <a:ext cx="4534929" cy="3023286"/>
          </a:xfrm>
          <a:prstGeom prst="rect">
            <a:avLst/>
          </a:prstGeom>
        </p:spPr>
      </p:pic>
    </p:spTree>
    <p:extLst>
      <p:ext uri="{BB962C8B-B14F-4D97-AF65-F5344CB8AC3E}">
        <p14:creationId xmlns:p14="http://schemas.microsoft.com/office/powerpoint/2010/main" val="1111394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C1EA43-EABC-4EDF-A43C-5530DB4955A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391747" y="342461"/>
            <a:ext cx="7408506" cy="6173077"/>
          </a:xfrm>
          <a:prstGeom prst="rect">
            <a:avLst/>
          </a:prstGeom>
          <a:noFill/>
          <a:ln>
            <a:noFill/>
          </a:ln>
        </p:spPr>
      </p:pic>
    </p:spTree>
    <p:extLst>
      <p:ext uri="{BB962C8B-B14F-4D97-AF65-F5344CB8AC3E}">
        <p14:creationId xmlns:p14="http://schemas.microsoft.com/office/powerpoint/2010/main" val="8194418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880</TotalTime>
  <Words>728</Words>
  <Application>Microsoft Office PowerPoint</Application>
  <PresentationFormat>Widescreen</PresentationFormat>
  <Paragraphs>106</Paragraphs>
  <Slides>49</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Maureen</dc:creator>
  <cp:lastModifiedBy>James Gray</cp:lastModifiedBy>
  <cp:revision>100</cp:revision>
  <dcterms:created xsi:type="dcterms:W3CDTF">2021-07-13T02:57:38Z</dcterms:created>
  <dcterms:modified xsi:type="dcterms:W3CDTF">2021-10-23T16:03:09Z</dcterms:modified>
</cp:coreProperties>
</file>